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9.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1.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4.xml" ContentType="application/vnd.openxmlformats-officedocument.theme+xml"/>
  <Override PartName="/ppt/slideLayouts/slideLayout51.xml" ContentType="application/vnd.openxmlformats-officedocument.presentationml.slideLayout+xml"/>
  <Override PartName="/ppt/theme/theme15.xml" ContentType="application/vnd.openxmlformats-officedocument.theme+xml"/>
  <Override PartName="/ppt/slideLayouts/slideLayout52.xml" ContentType="application/vnd.openxmlformats-officedocument.presentationml.slideLayout+xml"/>
  <Override PartName="/ppt/theme/theme1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9.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0.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1.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74" r:id="rId5"/>
    <p:sldMasterId id="2147483685" r:id="rId6"/>
    <p:sldMasterId id="2147483706" r:id="rId7"/>
    <p:sldMasterId id="2147483714" r:id="rId8"/>
    <p:sldMasterId id="2147483779" r:id="rId9"/>
    <p:sldMasterId id="2147483781" r:id="rId10"/>
    <p:sldMasterId id="2147483783" r:id="rId11"/>
    <p:sldMasterId id="2147483786" r:id="rId12"/>
    <p:sldMasterId id="2147483788" r:id="rId13"/>
    <p:sldMasterId id="2147483794" r:id="rId14"/>
    <p:sldMasterId id="2147483797" r:id="rId15"/>
    <p:sldMasterId id="2147483812" r:id="rId16"/>
    <p:sldMasterId id="2147483819" r:id="rId17"/>
    <p:sldMasterId id="2147483847" r:id="rId18"/>
    <p:sldMasterId id="2147483862" r:id="rId19"/>
    <p:sldMasterId id="2147483874" r:id="rId20"/>
    <p:sldMasterId id="2147483889" r:id="rId21"/>
    <p:sldMasterId id="2147483896" r:id="rId22"/>
    <p:sldMasterId id="2147483899" r:id="rId23"/>
    <p:sldMasterId id="2147483913" r:id="rId24"/>
    <p:sldMasterId id="2147483931" r:id="rId25"/>
    <p:sldMasterId id="2147483945" r:id="rId26"/>
  </p:sldMasterIdLst>
  <p:notesMasterIdLst>
    <p:notesMasterId r:id="rId66"/>
  </p:notesMasterIdLst>
  <p:handoutMasterIdLst>
    <p:handoutMasterId r:id="rId67"/>
  </p:handoutMasterIdLst>
  <p:sldIdLst>
    <p:sldId id="698" r:id="rId27"/>
    <p:sldId id="1410" r:id="rId28"/>
    <p:sldId id="1419" r:id="rId29"/>
    <p:sldId id="1460" r:id="rId30"/>
    <p:sldId id="1388" r:id="rId31"/>
    <p:sldId id="1416" r:id="rId32"/>
    <p:sldId id="1450" r:id="rId33"/>
    <p:sldId id="1449" r:id="rId34"/>
    <p:sldId id="1412" r:id="rId35"/>
    <p:sldId id="1413" r:id="rId36"/>
    <p:sldId id="1429" r:id="rId37"/>
    <p:sldId id="1458" r:id="rId38"/>
    <p:sldId id="1459" r:id="rId39"/>
    <p:sldId id="1395" r:id="rId40"/>
    <p:sldId id="1417" r:id="rId41"/>
    <p:sldId id="1461" r:id="rId42"/>
    <p:sldId id="1464" r:id="rId43"/>
    <p:sldId id="1462" r:id="rId44"/>
    <p:sldId id="1468" r:id="rId45"/>
    <p:sldId id="1454" r:id="rId46"/>
    <p:sldId id="1455" r:id="rId47"/>
    <p:sldId id="1407" r:id="rId48"/>
    <p:sldId id="1453" r:id="rId49"/>
    <p:sldId id="1456" r:id="rId50"/>
    <p:sldId id="709" r:id="rId51"/>
    <p:sldId id="1291" r:id="rId52"/>
    <p:sldId id="302" r:id="rId53"/>
    <p:sldId id="1288" r:id="rId54"/>
    <p:sldId id="1303" r:id="rId55"/>
    <p:sldId id="701" r:id="rId56"/>
    <p:sldId id="715" r:id="rId57"/>
    <p:sldId id="695" r:id="rId58"/>
    <p:sldId id="705" r:id="rId59"/>
    <p:sldId id="1299" r:id="rId60"/>
    <p:sldId id="1296" r:id="rId61"/>
    <p:sldId id="725" r:id="rId62"/>
    <p:sldId id="726" r:id="rId63"/>
    <p:sldId id="1297" r:id="rId64"/>
    <p:sldId id="124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F643C4-0CD6-2DCA-E07C-6235F2B6A5EE}" name="Thurston, Joel (jt9sz)" initials="T(" userId="S::jt9sz@virginia.edu::0b817237-2e4a-4a07-ab95-9daea5bb59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FF0000"/>
    <a:srgbClr val="FFFFFF"/>
    <a:srgbClr val="E36C0B"/>
    <a:srgbClr val="4472C4"/>
    <a:srgbClr val="7F7F7F"/>
    <a:srgbClr val="A2B973"/>
    <a:srgbClr val="47ADB9"/>
    <a:srgbClr val="F27078"/>
    <a:srgbClr val="EDA0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5CC41-9B56-FC45-A14B-E4A958419A7E}" v="11" dt="2023-01-24T17:54:21.548"/>
    <p1510:client id="{0A858D29-6491-A2E4-5A15-ADC6494E0B92}" v="2" dt="2023-01-24T17:52:38.785"/>
    <p1510:client id="{26EE5B64-4500-150B-15B5-3F4E2CC411D2}" v="85" dt="2023-01-26T06:55:07.566"/>
    <p1510:client id="{565AC891-B900-DCD4-C4B5-6663AF697D7D}" v="248" dt="2023-01-24T17:38:03.446"/>
    <p1510:client id="{76707281-756C-F2AC-BDEC-529F0C0FC3AD}" v="391" dt="2023-01-26T16:31:59.577"/>
    <p1510:client id="{7B68B82B-EA72-BE0B-511B-15CE43846250}" v="1097" dt="2023-01-24T19:19:05.194"/>
    <p1510:client id="{91EA9417-C44D-B9E4-86C2-168AFB7BEF74}" v="3" dt="2023-01-26T16:44:48.050"/>
    <p1510:client id="{93807A11-6D09-CAFB-A1EE-CF39FE07337F}" v="19" dt="2023-01-25T00:55:02.267"/>
    <p1510:client id="{A556C491-CFB1-7230-160D-A81DA48739E9}" v="2" dt="2023-06-26T14:50:19.940"/>
    <p1510:client id="{B1DA59DC-6320-3BE0-4681-4ACA2D3777A7}" v="886" dt="2023-01-25T21:43:12.106"/>
    <p1510:client id="{CEF0CD48-FF7D-31BD-468B-5FD2AE054EAC}" v="1097" dt="2023-01-25T20:28:43.97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4660"/>
  </p:normalViewPr>
  <p:slideViewPr>
    <p:cSldViewPr snapToGrid="0">
      <p:cViewPr varScale="1">
        <p:scale>
          <a:sx n="95" d="100"/>
          <a:sy n="95" d="100"/>
        </p:scale>
        <p:origin x="509"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notesMaster" Target="notesMasters/notesMaster1.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35.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5.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handoutMaster" Target="handoutMasters/handoutMaster1.xml"/><Relationship Id="rId20" Type="http://schemas.openxmlformats.org/officeDocument/2006/relationships/slideMaster" Target="slideMasters/slideMaster17.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7.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ldstein, Joshua Randall (jrg3bs)" userId="S::jrg3bs@virginia.edu::a3c79278-bcb5-421e-9d25-46d57f1e0e25" providerId="AD" clId="Web-{B1DA59DC-6320-3BE0-4681-4ACA2D3777A7}"/>
    <pc:docChg chg="addSld delSld modSld">
      <pc:chgData name="Goldstein, Joshua Randall (jrg3bs)" userId="S::jrg3bs@virginia.edu::a3c79278-bcb5-421e-9d25-46d57f1e0e25" providerId="AD" clId="Web-{B1DA59DC-6320-3BE0-4681-4ACA2D3777A7}" dt="2023-01-25T21:43:10.872" v="701" actId="20577"/>
      <pc:docMkLst>
        <pc:docMk/>
      </pc:docMkLst>
      <pc:sldChg chg="mod modShow">
        <pc:chgData name="Goldstein, Joshua Randall (jrg3bs)" userId="S::jrg3bs@virginia.edu::a3c79278-bcb5-421e-9d25-46d57f1e0e25" providerId="AD" clId="Web-{B1DA59DC-6320-3BE0-4681-4ACA2D3777A7}" dt="2023-01-25T21:42:42.340" v="676"/>
        <pc:sldMkLst>
          <pc:docMk/>
          <pc:sldMk cId="2858700737" sldId="302"/>
        </pc:sldMkLst>
      </pc:sldChg>
      <pc:sldChg chg="mod modShow">
        <pc:chgData name="Goldstein, Joshua Randall (jrg3bs)" userId="S::jrg3bs@virginia.edu::a3c79278-bcb5-421e-9d25-46d57f1e0e25" providerId="AD" clId="Web-{B1DA59DC-6320-3BE0-4681-4ACA2D3777A7}" dt="2023-01-25T21:42:43.605" v="681"/>
        <pc:sldMkLst>
          <pc:docMk/>
          <pc:sldMk cId="4238817132" sldId="695"/>
        </pc:sldMkLst>
      </pc:sldChg>
      <pc:sldChg chg="mod modShow">
        <pc:chgData name="Goldstein, Joshua Randall (jrg3bs)" userId="S::jrg3bs@virginia.edu::a3c79278-bcb5-421e-9d25-46d57f1e0e25" providerId="AD" clId="Web-{B1DA59DC-6320-3BE0-4681-4ACA2D3777A7}" dt="2023-01-25T21:42:43.183" v="679"/>
        <pc:sldMkLst>
          <pc:docMk/>
          <pc:sldMk cId="2359824258" sldId="701"/>
        </pc:sldMkLst>
      </pc:sldChg>
      <pc:sldChg chg="mod modShow">
        <pc:chgData name="Goldstein, Joshua Randall (jrg3bs)" userId="S::jrg3bs@virginia.edu::a3c79278-bcb5-421e-9d25-46d57f1e0e25" providerId="AD" clId="Web-{B1DA59DC-6320-3BE0-4681-4ACA2D3777A7}" dt="2023-01-25T21:42:43.980" v="682"/>
        <pc:sldMkLst>
          <pc:docMk/>
          <pc:sldMk cId="3527183133" sldId="705"/>
        </pc:sldMkLst>
      </pc:sldChg>
      <pc:sldChg chg="mod modShow">
        <pc:chgData name="Goldstein, Joshua Randall (jrg3bs)" userId="S::jrg3bs@virginia.edu::a3c79278-bcb5-421e-9d25-46d57f1e0e25" providerId="AD" clId="Web-{B1DA59DC-6320-3BE0-4681-4ACA2D3777A7}" dt="2023-01-25T21:42:41.371" v="674"/>
        <pc:sldMkLst>
          <pc:docMk/>
          <pc:sldMk cId="364259540" sldId="709"/>
        </pc:sldMkLst>
      </pc:sldChg>
      <pc:sldChg chg="mod modShow">
        <pc:chgData name="Goldstein, Joshua Randall (jrg3bs)" userId="S::jrg3bs@virginia.edu::a3c79278-bcb5-421e-9d25-46d57f1e0e25" providerId="AD" clId="Web-{B1DA59DC-6320-3BE0-4681-4ACA2D3777A7}" dt="2023-01-25T21:42:43.340" v="680"/>
        <pc:sldMkLst>
          <pc:docMk/>
          <pc:sldMk cId="1988525531" sldId="715"/>
        </pc:sldMkLst>
      </pc:sldChg>
      <pc:sldChg chg="mod modShow">
        <pc:chgData name="Goldstein, Joshua Randall (jrg3bs)" userId="S::jrg3bs@virginia.edu::a3c79278-bcb5-421e-9d25-46d57f1e0e25" providerId="AD" clId="Web-{B1DA59DC-6320-3BE0-4681-4ACA2D3777A7}" dt="2023-01-25T21:42:45.215" v="685"/>
        <pc:sldMkLst>
          <pc:docMk/>
          <pc:sldMk cId="2865986415" sldId="725"/>
        </pc:sldMkLst>
      </pc:sldChg>
      <pc:sldChg chg="mod modShow">
        <pc:chgData name="Goldstein, Joshua Randall (jrg3bs)" userId="S::jrg3bs@virginia.edu::a3c79278-bcb5-421e-9d25-46d57f1e0e25" providerId="AD" clId="Web-{B1DA59DC-6320-3BE0-4681-4ACA2D3777A7}" dt="2023-01-25T21:42:45.918" v="686"/>
        <pc:sldMkLst>
          <pc:docMk/>
          <pc:sldMk cId="2429389974" sldId="726"/>
        </pc:sldMkLst>
      </pc:sldChg>
      <pc:sldChg chg="mod modShow">
        <pc:chgData name="Goldstein, Joshua Randall (jrg3bs)" userId="S::jrg3bs@virginia.edu::a3c79278-bcb5-421e-9d25-46d57f1e0e25" providerId="AD" clId="Web-{B1DA59DC-6320-3BE0-4681-4ACA2D3777A7}" dt="2023-01-25T21:42:46.887" v="688"/>
        <pc:sldMkLst>
          <pc:docMk/>
          <pc:sldMk cId="3485125261" sldId="1240"/>
        </pc:sldMkLst>
      </pc:sldChg>
      <pc:sldChg chg="del">
        <pc:chgData name="Goldstein, Joshua Randall (jrg3bs)" userId="S::jrg3bs@virginia.edu::a3c79278-bcb5-421e-9d25-46d57f1e0e25" providerId="AD" clId="Web-{B1DA59DC-6320-3BE0-4681-4ACA2D3777A7}" dt="2023-01-25T20:07:12.889" v="217"/>
        <pc:sldMkLst>
          <pc:docMk/>
          <pc:sldMk cId="3503251056" sldId="1279"/>
        </pc:sldMkLst>
      </pc:sldChg>
      <pc:sldChg chg="mod modShow">
        <pc:chgData name="Goldstein, Joshua Randall (jrg3bs)" userId="S::jrg3bs@virginia.edu::a3c79278-bcb5-421e-9d25-46d57f1e0e25" providerId="AD" clId="Web-{B1DA59DC-6320-3BE0-4681-4ACA2D3777A7}" dt="2023-01-25T21:42:42.652" v="677"/>
        <pc:sldMkLst>
          <pc:docMk/>
          <pc:sldMk cId="163910947" sldId="1288"/>
        </pc:sldMkLst>
      </pc:sldChg>
      <pc:sldChg chg="mod modShow">
        <pc:chgData name="Goldstein, Joshua Randall (jrg3bs)" userId="S::jrg3bs@virginia.edu::a3c79278-bcb5-421e-9d25-46d57f1e0e25" providerId="AD" clId="Web-{B1DA59DC-6320-3BE0-4681-4ACA2D3777A7}" dt="2023-01-25T21:42:42.027" v="675"/>
        <pc:sldMkLst>
          <pc:docMk/>
          <pc:sldMk cId="264605802" sldId="1291"/>
        </pc:sldMkLst>
      </pc:sldChg>
      <pc:sldChg chg="mod modShow">
        <pc:chgData name="Goldstein, Joshua Randall (jrg3bs)" userId="S::jrg3bs@virginia.edu::a3c79278-bcb5-421e-9d25-46d57f1e0e25" providerId="AD" clId="Web-{B1DA59DC-6320-3BE0-4681-4ACA2D3777A7}" dt="2023-01-25T21:42:44.902" v="684"/>
        <pc:sldMkLst>
          <pc:docMk/>
          <pc:sldMk cId="2169839253" sldId="1296"/>
        </pc:sldMkLst>
      </pc:sldChg>
      <pc:sldChg chg="mod modShow">
        <pc:chgData name="Goldstein, Joshua Randall (jrg3bs)" userId="S::jrg3bs@virginia.edu::a3c79278-bcb5-421e-9d25-46d57f1e0e25" providerId="AD" clId="Web-{B1DA59DC-6320-3BE0-4681-4ACA2D3777A7}" dt="2023-01-25T21:42:46.527" v="687"/>
        <pc:sldMkLst>
          <pc:docMk/>
          <pc:sldMk cId="1612195248" sldId="1297"/>
        </pc:sldMkLst>
      </pc:sldChg>
      <pc:sldChg chg="mod modShow">
        <pc:chgData name="Goldstein, Joshua Randall (jrg3bs)" userId="S::jrg3bs@virginia.edu::a3c79278-bcb5-421e-9d25-46d57f1e0e25" providerId="AD" clId="Web-{B1DA59DC-6320-3BE0-4681-4ACA2D3777A7}" dt="2023-01-25T21:42:44.340" v="683"/>
        <pc:sldMkLst>
          <pc:docMk/>
          <pc:sldMk cId="722371164" sldId="1299"/>
        </pc:sldMkLst>
      </pc:sldChg>
      <pc:sldChg chg="mod modShow">
        <pc:chgData name="Goldstein, Joshua Randall (jrg3bs)" userId="S::jrg3bs@virginia.edu::a3c79278-bcb5-421e-9d25-46d57f1e0e25" providerId="AD" clId="Web-{B1DA59DC-6320-3BE0-4681-4ACA2D3777A7}" dt="2023-01-25T21:42:43.043" v="678"/>
        <pc:sldMkLst>
          <pc:docMk/>
          <pc:sldMk cId="1644218994" sldId="1303"/>
        </pc:sldMkLst>
      </pc:sldChg>
      <pc:sldChg chg="modSp">
        <pc:chgData name="Goldstein, Joshua Randall (jrg3bs)" userId="S::jrg3bs@virginia.edu::a3c79278-bcb5-421e-9d25-46d57f1e0e25" providerId="AD" clId="Web-{B1DA59DC-6320-3BE0-4681-4ACA2D3777A7}" dt="2023-01-25T21:43:10.872" v="701" actId="20577"/>
        <pc:sldMkLst>
          <pc:docMk/>
          <pc:sldMk cId="3871393116" sldId="1410"/>
        </pc:sldMkLst>
        <pc:spChg chg="mod">
          <ac:chgData name="Goldstein, Joshua Randall (jrg3bs)" userId="S::jrg3bs@virginia.edu::a3c79278-bcb5-421e-9d25-46d57f1e0e25" providerId="AD" clId="Web-{B1DA59DC-6320-3BE0-4681-4ACA2D3777A7}" dt="2023-01-25T21:43:10.872" v="701" actId="20577"/>
          <ac:spMkLst>
            <pc:docMk/>
            <pc:sldMk cId="3871393116" sldId="1410"/>
            <ac:spMk id="7" creationId="{4DA9BE70-1346-2C40-BAA3-37279461BD94}"/>
          </ac:spMkLst>
        </pc:spChg>
      </pc:sldChg>
      <pc:sldChg chg="del mod modShow">
        <pc:chgData name="Goldstein, Joshua Randall (jrg3bs)" userId="S::jrg3bs@virginia.edu::a3c79278-bcb5-421e-9d25-46d57f1e0e25" providerId="AD" clId="Web-{B1DA59DC-6320-3BE0-4681-4ACA2D3777A7}" dt="2023-01-25T20:09:21.080" v="221"/>
        <pc:sldMkLst>
          <pc:docMk/>
          <pc:sldMk cId="534759827" sldId="1446"/>
        </pc:sldMkLst>
      </pc:sldChg>
      <pc:sldChg chg="del">
        <pc:chgData name="Goldstein, Joshua Randall (jrg3bs)" userId="S::jrg3bs@virginia.edu::a3c79278-bcb5-421e-9d25-46d57f1e0e25" providerId="AD" clId="Web-{B1DA59DC-6320-3BE0-4681-4ACA2D3777A7}" dt="2023-01-25T20:08:57.017" v="219"/>
        <pc:sldMkLst>
          <pc:docMk/>
          <pc:sldMk cId="4204002207" sldId="1447"/>
        </pc:sldMkLst>
      </pc:sldChg>
      <pc:sldChg chg="del">
        <pc:chgData name="Goldstein, Joshua Randall (jrg3bs)" userId="S::jrg3bs@virginia.edu::a3c79278-bcb5-421e-9d25-46d57f1e0e25" providerId="AD" clId="Web-{B1DA59DC-6320-3BE0-4681-4ACA2D3777A7}" dt="2023-01-25T20:08:50.938" v="218"/>
        <pc:sldMkLst>
          <pc:docMk/>
          <pc:sldMk cId="2840507278" sldId="1448"/>
        </pc:sldMkLst>
      </pc:sldChg>
      <pc:sldChg chg="mod modShow">
        <pc:chgData name="Goldstein, Joshua Randall (jrg3bs)" userId="S::jrg3bs@virginia.edu::a3c79278-bcb5-421e-9d25-46d57f1e0e25" providerId="AD" clId="Web-{B1DA59DC-6320-3BE0-4681-4ACA2D3777A7}" dt="2023-01-25T21:42:47.059" v="689"/>
        <pc:sldMkLst>
          <pc:docMk/>
          <pc:sldMk cId="986388585" sldId="1453"/>
        </pc:sldMkLst>
      </pc:sldChg>
      <pc:sldChg chg="mod modShow">
        <pc:chgData name="Goldstein, Joshua Randall (jrg3bs)" userId="S::jrg3bs@virginia.edu::a3c79278-bcb5-421e-9d25-46d57f1e0e25" providerId="AD" clId="Web-{B1DA59DC-6320-3BE0-4681-4ACA2D3777A7}" dt="2023-01-25T21:42:31.589" v="673"/>
        <pc:sldMkLst>
          <pc:docMk/>
          <pc:sldMk cId="3471178427" sldId="1456"/>
        </pc:sldMkLst>
      </pc:sldChg>
      <pc:sldChg chg="addSp delSp modSp">
        <pc:chgData name="Goldstein, Joshua Randall (jrg3bs)" userId="S::jrg3bs@virginia.edu::a3c79278-bcb5-421e-9d25-46d57f1e0e25" providerId="AD" clId="Web-{B1DA59DC-6320-3BE0-4681-4ACA2D3777A7}" dt="2023-01-25T21:37:16.814" v="394" actId="1076"/>
        <pc:sldMkLst>
          <pc:docMk/>
          <pc:sldMk cId="1766073317" sldId="1461"/>
        </pc:sldMkLst>
        <pc:spChg chg="mod">
          <ac:chgData name="Goldstein, Joshua Randall (jrg3bs)" userId="S::jrg3bs@virginia.edu::a3c79278-bcb5-421e-9d25-46d57f1e0e25" providerId="AD" clId="Web-{B1DA59DC-6320-3BE0-4681-4ACA2D3777A7}" dt="2023-01-25T19:43:37.975" v="169" actId="1076"/>
          <ac:spMkLst>
            <pc:docMk/>
            <pc:sldMk cId="1766073317" sldId="1461"/>
            <ac:spMk id="5" creationId="{F16A8EC7-FD6B-91B4-03F9-3CF69E8DA4CB}"/>
          </ac:spMkLst>
        </pc:spChg>
        <pc:spChg chg="add mod">
          <ac:chgData name="Goldstein, Joshua Randall (jrg3bs)" userId="S::jrg3bs@virginia.edu::a3c79278-bcb5-421e-9d25-46d57f1e0e25" providerId="AD" clId="Web-{B1DA59DC-6320-3BE0-4681-4ACA2D3777A7}" dt="2023-01-25T19:43:32.318" v="167" actId="1076"/>
          <ac:spMkLst>
            <pc:docMk/>
            <pc:sldMk cId="1766073317" sldId="1461"/>
            <ac:spMk id="8" creationId="{9CD04709-7DBF-F771-7BA2-23A223C9D290}"/>
          </ac:spMkLst>
        </pc:spChg>
        <pc:graphicFrameChg chg="add del mod">
          <ac:chgData name="Goldstein, Joshua Randall (jrg3bs)" userId="S::jrg3bs@virginia.edu::a3c79278-bcb5-421e-9d25-46d57f1e0e25" providerId="AD" clId="Web-{B1DA59DC-6320-3BE0-4681-4ACA2D3777A7}" dt="2023-01-25T19:39:35.733" v="19"/>
          <ac:graphicFrameMkLst>
            <pc:docMk/>
            <pc:sldMk cId="1766073317" sldId="1461"/>
            <ac:graphicFrameMk id="7" creationId="{BDA234BD-FD61-BD95-10F8-F5A9F4C9D5CB}"/>
          </ac:graphicFrameMkLst>
        </pc:graphicFrameChg>
        <pc:picChg chg="add del mod">
          <ac:chgData name="Goldstein, Joshua Randall (jrg3bs)" userId="S::jrg3bs@virginia.edu::a3c79278-bcb5-421e-9d25-46d57f1e0e25" providerId="AD" clId="Web-{B1DA59DC-6320-3BE0-4681-4ACA2D3777A7}" dt="2023-01-25T21:36:49.188" v="388"/>
          <ac:picMkLst>
            <pc:docMk/>
            <pc:sldMk cId="1766073317" sldId="1461"/>
            <ac:picMk id="2" creationId="{08A84E31-F5B3-57F7-65CC-4488E8E8C44F}"/>
          </ac:picMkLst>
        </pc:picChg>
        <pc:picChg chg="add mod">
          <ac:chgData name="Goldstein, Joshua Randall (jrg3bs)" userId="S::jrg3bs@virginia.edu::a3c79278-bcb5-421e-9d25-46d57f1e0e25" providerId="AD" clId="Web-{B1DA59DC-6320-3BE0-4681-4ACA2D3777A7}" dt="2023-01-25T21:37:16.814" v="394" actId="1076"/>
          <ac:picMkLst>
            <pc:docMk/>
            <pc:sldMk cId="1766073317" sldId="1461"/>
            <ac:picMk id="6" creationId="{5E6E2291-1A25-2029-B03D-F398165D5704}"/>
          </ac:picMkLst>
        </pc:picChg>
      </pc:sldChg>
      <pc:sldChg chg="addSp delSp modSp">
        <pc:chgData name="Goldstein, Joshua Randall (jrg3bs)" userId="S::jrg3bs@virginia.edu::a3c79278-bcb5-421e-9d25-46d57f1e0e25" providerId="AD" clId="Web-{B1DA59DC-6320-3BE0-4681-4ACA2D3777A7}" dt="2023-01-25T21:40:59.555" v="662"/>
        <pc:sldMkLst>
          <pc:docMk/>
          <pc:sldMk cId="2439114693" sldId="1462"/>
        </pc:sldMkLst>
        <pc:spChg chg="add del">
          <ac:chgData name="Goldstein, Joshua Randall (jrg3bs)" userId="S::jrg3bs@virginia.edu::a3c79278-bcb5-421e-9d25-46d57f1e0e25" providerId="AD" clId="Web-{B1DA59DC-6320-3BE0-4681-4ACA2D3777A7}" dt="2023-01-25T21:23:43.273" v="310"/>
          <ac:spMkLst>
            <pc:docMk/>
            <pc:sldMk cId="2439114693" sldId="1462"/>
            <ac:spMk id="2" creationId="{B89FA342-3216-0A0A-2EE3-0CC7498B6F66}"/>
          </ac:spMkLst>
        </pc:spChg>
        <pc:spChg chg="mod">
          <ac:chgData name="Goldstein, Joshua Randall (jrg3bs)" userId="S::jrg3bs@virginia.edu::a3c79278-bcb5-421e-9d25-46d57f1e0e25" providerId="AD" clId="Web-{B1DA59DC-6320-3BE0-4681-4ACA2D3777A7}" dt="2023-01-25T19:48:28.842" v="178" actId="20577"/>
          <ac:spMkLst>
            <pc:docMk/>
            <pc:sldMk cId="2439114693" sldId="1462"/>
            <ac:spMk id="3" creationId="{D8F86A17-B429-C2C2-ED53-DCCAF2835E85}"/>
          </ac:spMkLst>
        </pc:spChg>
        <pc:spChg chg="add del">
          <ac:chgData name="Goldstein, Joshua Randall (jrg3bs)" userId="S::jrg3bs@virginia.edu::a3c79278-bcb5-421e-9d25-46d57f1e0e25" providerId="AD" clId="Web-{B1DA59DC-6320-3BE0-4681-4ACA2D3777A7}" dt="2023-01-25T21:23:43.273" v="309"/>
          <ac:spMkLst>
            <pc:docMk/>
            <pc:sldMk cId="2439114693" sldId="1462"/>
            <ac:spMk id="4" creationId="{EB4E0A8F-0290-2E2B-D758-A7CD7D9912F9}"/>
          </ac:spMkLst>
        </pc:spChg>
        <pc:spChg chg="mod">
          <ac:chgData name="Goldstein, Joshua Randall (jrg3bs)" userId="S::jrg3bs@virginia.edu::a3c79278-bcb5-421e-9d25-46d57f1e0e25" providerId="AD" clId="Web-{B1DA59DC-6320-3BE0-4681-4ACA2D3777A7}" dt="2023-01-25T21:20:45.111" v="239" actId="20577"/>
          <ac:spMkLst>
            <pc:docMk/>
            <pc:sldMk cId="2439114693" sldId="1462"/>
            <ac:spMk id="13" creationId="{D01472CD-1480-7D7A-73C9-EF969331A500}"/>
          </ac:spMkLst>
        </pc:spChg>
        <pc:graphicFrameChg chg="del mod modGraphic">
          <ac:chgData name="Goldstein, Joshua Randall (jrg3bs)" userId="S::jrg3bs@virginia.edu::a3c79278-bcb5-421e-9d25-46d57f1e0e25" providerId="AD" clId="Web-{B1DA59DC-6320-3BE0-4681-4ACA2D3777A7}" dt="2023-01-25T19:48:25.279" v="177"/>
          <ac:graphicFrameMkLst>
            <pc:docMk/>
            <pc:sldMk cId="2439114693" sldId="1462"/>
            <ac:graphicFrameMk id="4" creationId="{0879C905-8B13-AE62-31D4-F09244251376}"/>
          </ac:graphicFrameMkLst>
        </pc:graphicFrameChg>
        <pc:graphicFrameChg chg="add mod modGraphic">
          <ac:chgData name="Goldstein, Joshua Randall (jrg3bs)" userId="S::jrg3bs@virginia.edu::a3c79278-bcb5-421e-9d25-46d57f1e0e25" providerId="AD" clId="Web-{B1DA59DC-6320-3BE0-4681-4ACA2D3777A7}" dt="2023-01-25T21:40:59.555" v="662"/>
          <ac:graphicFrameMkLst>
            <pc:docMk/>
            <pc:sldMk cId="2439114693" sldId="1462"/>
            <ac:graphicFrameMk id="5" creationId="{89878C22-3382-F697-A860-74DFF0B9D44D}"/>
          </ac:graphicFrameMkLst>
        </pc:graphicFrameChg>
        <pc:graphicFrameChg chg="mod modGraphic">
          <ac:chgData name="Goldstein, Joshua Randall (jrg3bs)" userId="S::jrg3bs@virginia.edu::a3c79278-bcb5-421e-9d25-46d57f1e0e25" providerId="AD" clId="Web-{B1DA59DC-6320-3BE0-4681-4ACA2D3777A7}" dt="2023-01-25T21:40:37.742" v="656"/>
          <ac:graphicFrameMkLst>
            <pc:docMk/>
            <pc:sldMk cId="2439114693" sldId="1462"/>
            <ac:graphicFrameMk id="8" creationId="{696797D1-34B7-8CFD-E3AE-0D7810DF494E}"/>
          </ac:graphicFrameMkLst>
        </pc:graphicFrameChg>
      </pc:sldChg>
      <pc:sldChg chg="del">
        <pc:chgData name="Goldstein, Joshua Randall (jrg3bs)" userId="S::jrg3bs@virginia.edu::a3c79278-bcb5-421e-9d25-46d57f1e0e25" providerId="AD" clId="Web-{B1DA59DC-6320-3BE0-4681-4ACA2D3777A7}" dt="2023-01-25T19:41:18.299" v="104"/>
        <pc:sldMkLst>
          <pc:docMk/>
          <pc:sldMk cId="1848916487" sldId="1465"/>
        </pc:sldMkLst>
      </pc:sldChg>
      <pc:sldChg chg="mod modShow">
        <pc:chgData name="Goldstein, Joshua Randall (jrg3bs)" userId="S::jrg3bs@virginia.edu::a3c79278-bcb5-421e-9d25-46d57f1e0e25" providerId="AD" clId="Web-{B1DA59DC-6320-3BE0-4681-4ACA2D3777A7}" dt="2023-01-25T21:19:18.937" v="222"/>
        <pc:sldMkLst>
          <pc:docMk/>
          <pc:sldMk cId="3858985565" sldId="1466"/>
        </pc:sldMkLst>
      </pc:sldChg>
      <pc:sldChg chg="new del">
        <pc:chgData name="Goldstein, Joshua Randall (jrg3bs)" userId="S::jrg3bs@virginia.edu::a3c79278-bcb5-421e-9d25-46d57f1e0e25" providerId="AD" clId="Web-{B1DA59DC-6320-3BE0-4681-4ACA2D3777A7}" dt="2023-01-25T19:44:08.632" v="172"/>
        <pc:sldMkLst>
          <pc:docMk/>
          <pc:sldMk cId="65225562" sldId="1467"/>
        </pc:sldMkLst>
      </pc:sldChg>
      <pc:sldChg chg="addSp delSp modSp add replId">
        <pc:chgData name="Goldstein, Joshua Randall (jrg3bs)" userId="S::jrg3bs@virginia.edu::a3c79278-bcb5-421e-9d25-46d57f1e0e25" providerId="AD" clId="Web-{B1DA59DC-6320-3BE0-4681-4ACA2D3777A7}" dt="2023-01-25T21:41:27.837" v="672"/>
        <pc:sldMkLst>
          <pc:docMk/>
          <pc:sldMk cId="2104631875" sldId="1468"/>
        </pc:sldMkLst>
        <pc:spChg chg="mod">
          <ac:chgData name="Goldstein, Joshua Randall (jrg3bs)" userId="S::jrg3bs@virginia.edu::a3c79278-bcb5-421e-9d25-46d57f1e0e25" providerId="AD" clId="Web-{B1DA59DC-6320-3BE0-4681-4ACA2D3777A7}" dt="2023-01-25T19:44:17.273" v="174" actId="20577"/>
          <ac:spMkLst>
            <pc:docMk/>
            <pc:sldMk cId="2104631875" sldId="1468"/>
            <ac:spMk id="2" creationId="{397DFDB1-31E5-2BD3-EB00-787F3C6B603A}"/>
          </ac:spMkLst>
        </pc:spChg>
        <pc:spChg chg="mod">
          <ac:chgData name="Goldstein, Joshua Randall (jrg3bs)" userId="S::jrg3bs@virginia.edu::a3c79278-bcb5-421e-9d25-46d57f1e0e25" providerId="AD" clId="Web-{B1DA59DC-6320-3BE0-4681-4ACA2D3777A7}" dt="2023-01-25T21:23:17.147" v="306" actId="1076"/>
          <ac:spMkLst>
            <pc:docMk/>
            <pc:sldMk cId="2104631875" sldId="1468"/>
            <ac:spMk id="3" creationId="{EE9E10B3-16C1-A3D2-DB70-DDDF5DF95C41}"/>
          </ac:spMkLst>
        </pc:spChg>
        <pc:spChg chg="add del">
          <ac:chgData name="Goldstein, Joshua Randall (jrg3bs)" userId="S::jrg3bs@virginia.edu::a3c79278-bcb5-421e-9d25-46d57f1e0e25" providerId="AD" clId="Web-{B1DA59DC-6320-3BE0-4681-4ACA2D3777A7}" dt="2023-01-25T21:22:13.161" v="293"/>
          <ac:spMkLst>
            <pc:docMk/>
            <pc:sldMk cId="2104631875" sldId="1468"/>
            <ac:spMk id="6" creationId="{6CD3D59A-6767-BFF6-F606-E9CFD4AA2EE1}"/>
          </ac:spMkLst>
        </pc:spChg>
        <pc:spChg chg="add del">
          <ac:chgData name="Goldstein, Joshua Randall (jrg3bs)" userId="S::jrg3bs@virginia.edu::a3c79278-bcb5-421e-9d25-46d57f1e0e25" providerId="AD" clId="Web-{B1DA59DC-6320-3BE0-4681-4ACA2D3777A7}" dt="2023-01-25T21:22:10.692" v="292"/>
          <ac:spMkLst>
            <pc:docMk/>
            <pc:sldMk cId="2104631875" sldId="1468"/>
            <ac:spMk id="8" creationId="{1CEEDA29-A65C-44D6-AF17-F0C3863D7C6F}"/>
          </ac:spMkLst>
        </pc:spChg>
        <pc:spChg chg="add">
          <ac:chgData name="Goldstein, Joshua Randall (jrg3bs)" userId="S::jrg3bs@virginia.edu::a3c79278-bcb5-421e-9d25-46d57f1e0e25" providerId="AD" clId="Web-{B1DA59DC-6320-3BE0-4681-4ACA2D3777A7}" dt="2023-01-25T21:22:25.802" v="294"/>
          <ac:spMkLst>
            <pc:docMk/>
            <pc:sldMk cId="2104631875" sldId="1468"/>
            <ac:spMk id="10" creationId="{FC20FA3E-0584-00AE-D564-D6B364002634}"/>
          </ac:spMkLst>
        </pc:spChg>
        <pc:spChg chg="add">
          <ac:chgData name="Goldstein, Joshua Randall (jrg3bs)" userId="S::jrg3bs@virginia.edu::a3c79278-bcb5-421e-9d25-46d57f1e0e25" providerId="AD" clId="Web-{B1DA59DC-6320-3BE0-4681-4ACA2D3777A7}" dt="2023-01-25T21:22:25.802" v="295"/>
          <ac:spMkLst>
            <pc:docMk/>
            <pc:sldMk cId="2104631875" sldId="1468"/>
            <ac:spMk id="12" creationId="{518C4BDF-31F0-FC50-A627-A1BC5ED311F8}"/>
          </ac:spMkLst>
        </pc:spChg>
        <pc:graphicFrameChg chg="add mod modGraphic">
          <ac:chgData name="Goldstein, Joshua Randall (jrg3bs)" userId="S::jrg3bs@virginia.edu::a3c79278-bcb5-421e-9d25-46d57f1e0e25" providerId="AD" clId="Web-{B1DA59DC-6320-3BE0-4681-4ACA2D3777A7}" dt="2023-01-25T21:41:27.837" v="672"/>
          <ac:graphicFrameMkLst>
            <pc:docMk/>
            <pc:sldMk cId="2104631875" sldId="1468"/>
            <ac:graphicFrameMk id="14" creationId="{5F408430-A797-BD4B-7B8C-6839B8FBAF7F}"/>
          </ac:graphicFrameMkLst>
        </pc:graphicFrameChg>
        <pc:graphicFrameChg chg="add mod modGraphic">
          <ac:chgData name="Goldstein, Joshua Randall (jrg3bs)" userId="S::jrg3bs@virginia.edu::a3c79278-bcb5-421e-9d25-46d57f1e0e25" providerId="AD" clId="Web-{B1DA59DC-6320-3BE0-4681-4ACA2D3777A7}" dt="2023-01-25T21:41:23.415" v="670"/>
          <ac:graphicFrameMkLst>
            <pc:docMk/>
            <pc:sldMk cId="2104631875" sldId="1468"/>
            <ac:graphicFrameMk id="16" creationId="{9441BF8A-5075-9D22-6866-1742EA02574A}"/>
          </ac:graphicFrameMkLst>
        </pc:graphicFrameChg>
        <pc:picChg chg="del">
          <ac:chgData name="Goldstein, Joshua Randall (jrg3bs)" userId="S::jrg3bs@virginia.edu::a3c79278-bcb5-421e-9d25-46d57f1e0e25" providerId="AD" clId="Web-{B1DA59DC-6320-3BE0-4681-4ACA2D3777A7}" dt="2023-01-25T21:21:45.785" v="288"/>
          <ac:picMkLst>
            <pc:docMk/>
            <pc:sldMk cId="2104631875" sldId="1468"/>
            <ac:picMk id="5" creationId="{43272C4C-AC22-1E48-B2E9-8A5426D1B1DE}"/>
          </ac:picMkLst>
        </pc:picChg>
      </pc:sldChg>
    </pc:docChg>
  </pc:docChgLst>
  <pc:docChgLst>
    <pc:chgData name="Schroeder, Joanna (js2mr)" userId="37185e52-d383-4667-9259-a6e2f2b5aa5b" providerId="ADAL" clId="{05B5CC41-9B56-FC45-A14B-E4A958419A7E}"/>
    <pc:docChg chg="undo custSel modSld">
      <pc:chgData name="Schroeder, Joanna (js2mr)" userId="37185e52-d383-4667-9259-a6e2f2b5aa5b" providerId="ADAL" clId="{05B5CC41-9B56-FC45-A14B-E4A958419A7E}" dt="2023-01-24T17:54:21.549" v="720" actId="15"/>
      <pc:docMkLst>
        <pc:docMk/>
      </pc:docMkLst>
      <pc:sldChg chg="modSp mod">
        <pc:chgData name="Schroeder, Joanna (js2mr)" userId="37185e52-d383-4667-9259-a6e2f2b5aa5b" providerId="ADAL" clId="{05B5CC41-9B56-FC45-A14B-E4A958419A7E}" dt="2023-01-24T17:54:21.549" v="720" actId="15"/>
        <pc:sldMkLst>
          <pc:docMk/>
          <pc:sldMk cId="1796733023" sldId="1412"/>
        </pc:sldMkLst>
        <pc:spChg chg="mod">
          <ac:chgData name="Schroeder, Joanna (js2mr)" userId="37185e52-d383-4667-9259-a6e2f2b5aa5b" providerId="ADAL" clId="{05B5CC41-9B56-FC45-A14B-E4A958419A7E}" dt="2023-01-24T17:54:21.549" v="720" actId="15"/>
          <ac:spMkLst>
            <pc:docMk/>
            <pc:sldMk cId="1796733023" sldId="1412"/>
            <ac:spMk id="4" creationId="{3C087D02-440D-664E-BC0D-B0CB78B9E396}"/>
          </ac:spMkLst>
        </pc:spChg>
      </pc:sldChg>
      <pc:sldChg chg="modSp mod">
        <pc:chgData name="Schroeder, Joanna (js2mr)" userId="37185e52-d383-4667-9259-a6e2f2b5aa5b" providerId="ADAL" clId="{05B5CC41-9B56-FC45-A14B-E4A958419A7E}" dt="2023-01-24T17:51:17.395" v="713" actId="20577"/>
        <pc:sldMkLst>
          <pc:docMk/>
          <pc:sldMk cId="4136622263" sldId="1429"/>
        </pc:sldMkLst>
        <pc:spChg chg="mod">
          <ac:chgData name="Schroeder, Joanna (js2mr)" userId="37185e52-d383-4667-9259-a6e2f2b5aa5b" providerId="ADAL" clId="{05B5CC41-9B56-FC45-A14B-E4A958419A7E}" dt="2023-01-24T17:51:17.395" v="713" actId="20577"/>
          <ac:spMkLst>
            <pc:docMk/>
            <pc:sldMk cId="4136622263" sldId="1429"/>
            <ac:spMk id="4" creationId="{3C087D02-440D-664E-BC0D-B0CB78B9E396}"/>
          </ac:spMkLst>
        </pc:spChg>
        <pc:spChg chg="mod">
          <ac:chgData name="Schroeder, Joanna (js2mr)" userId="37185e52-d383-4667-9259-a6e2f2b5aa5b" providerId="ADAL" clId="{05B5CC41-9B56-FC45-A14B-E4A958419A7E}" dt="2023-01-24T17:49:25.194" v="701" actId="1076"/>
          <ac:spMkLst>
            <pc:docMk/>
            <pc:sldMk cId="4136622263" sldId="1429"/>
            <ac:spMk id="5" creationId="{5933D758-B767-8B46-BF37-EFD1AB27D82A}"/>
          </ac:spMkLst>
        </pc:spChg>
      </pc:sldChg>
      <pc:sldChg chg="modSp mod">
        <pc:chgData name="Schroeder, Joanna (js2mr)" userId="37185e52-d383-4667-9259-a6e2f2b5aa5b" providerId="ADAL" clId="{05B5CC41-9B56-FC45-A14B-E4A958419A7E}" dt="2023-01-24T17:48:09.361" v="659" actId="27636"/>
        <pc:sldMkLst>
          <pc:docMk/>
          <pc:sldMk cId="2624231650" sldId="1439"/>
        </pc:sldMkLst>
        <pc:spChg chg="mod">
          <ac:chgData name="Schroeder, Joanna (js2mr)" userId="37185e52-d383-4667-9259-a6e2f2b5aa5b" providerId="ADAL" clId="{05B5CC41-9B56-FC45-A14B-E4A958419A7E}" dt="2023-01-24T17:48:09.361" v="659" actId="27636"/>
          <ac:spMkLst>
            <pc:docMk/>
            <pc:sldMk cId="2624231650" sldId="1439"/>
            <ac:spMk id="3" creationId="{EE9E10B3-16C1-A3D2-DB70-DDDF5DF95C41}"/>
          </ac:spMkLst>
        </pc:spChg>
      </pc:sldChg>
      <pc:sldChg chg="modSp mod">
        <pc:chgData name="Schroeder, Joanna (js2mr)" userId="37185e52-d383-4667-9259-a6e2f2b5aa5b" providerId="ADAL" clId="{05B5CC41-9B56-FC45-A14B-E4A958419A7E}" dt="2023-01-24T17:51:00.523" v="708" actId="3064"/>
        <pc:sldMkLst>
          <pc:docMk/>
          <pc:sldMk cId="1817129981" sldId="1458"/>
        </pc:sldMkLst>
        <pc:spChg chg="mod">
          <ac:chgData name="Schroeder, Joanna (js2mr)" userId="37185e52-d383-4667-9259-a6e2f2b5aa5b" providerId="ADAL" clId="{05B5CC41-9B56-FC45-A14B-E4A958419A7E}" dt="2023-01-24T17:51:00.523" v="708" actId="3064"/>
          <ac:spMkLst>
            <pc:docMk/>
            <pc:sldMk cId="1817129981" sldId="1458"/>
            <ac:spMk id="6" creationId="{F7951407-3347-4B3B-8C14-CF1058755612}"/>
          </ac:spMkLst>
        </pc:spChg>
      </pc:sldChg>
    </pc:docChg>
  </pc:docChgLst>
  <pc:docChgLst>
    <pc:chgData name="Thurston, Joel (jt9sz)" userId="S::jt9sz@virginia.edu::0b817237-2e4a-4a07-ab95-9daea5bb5909" providerId="AD" clId="Web-{26EE5B64-4500-150B-15B5-3F4E2CC411D2}"/>
    <pc:docChg chg="modSld">
      <pc:chgData name="Thurston, Joel (jt9sz)" userId="S::jt9sz@virginia.edu::0b817237-2e4a-4a07-ab95-9daea5bb5909" providerId="AD" clId="Web-{26EE5B64-4500-150B-15B5-3F4E2CC411D2}" dt="2023-01-26T06:55:07.566" v="77" actId="1076"/>
      <pc:docMkLst>
        <pc:docMk/>
      </pc:docMkLst>
      <pc:sldChg chg="addSp delSp modSp">
        <pc:chgData name="Thurston, Joel (jt9sz)" userId="S::jt9sz@virginia.edu::0b817237-2e4a-4a07-ab95-9daea5bb5909" providerId="AD" clId="Web-{26EE5B64-4500-150B-15B5-3F4E2CC411D2}" dt="2023-01-26T06:55:07.566" v="77" actId="1076"/>
        <pc:sldMkLst>
          <pc:docMk/>
          <pc:sldMk cId="1426362410" sldId="1416"/>
        </pc:sldMkLst>
        <pc:spChg chg="mod">
          <ac:chgData name="Thurston, Joel (jt9sz)" userId="S::jt9sz@virginia.edu::0b817237-2e4a-4a07-ab95-9daea5bb5909" providerId="AD" clId="Web-{26EE5B64-4500-150B-15B5-3F4E2CC411D2}" dt="2023-01-26T06:49:21.135" v="13" actId="20577"/>
          <ac:spMkLst>
            <pc:docMk/>
            <pc:sldMk cId="1426362410" sldId="1416"/>
            <ac:spMk id="6" creationId="{5FD16CCE-2406-4504-885D-912A22D77629}"/>
          </ac:spMkLst>
        </pc:spChg>
        <pc:spChg chg="add del mod">
          <ac:chgData name="Thurston, Joel (jt9sz)" userId="S::jt9sz@virginia.edu::0b817237-2e4a-4a07-ab95-9daea5bb5909" providerId="AD" clId="Web-{26EE5B64-4500-150B-15B5-3F4E2CC411D2}" dt="2023-01-26T06:52:58.751" v="40"/>
          <ac:spMkLst>
            <pc:docMk/>
            <pc:sldMk cId="1426362410" sldId="1416"/>
            <ac:spMk id="7" creationId="{8D14014A-0DDC-1091-31CB-9AE8C1AF8A3A}"/>
          </ac:spMkLst>
        </pc:spChg>
        <pc:spChg chg="add del mod">
          <ac:chgData name="Thurston, Joel (jt9sz)" userId="S::jt9sz@virginia.edu::0b817237-2e4a-4a07-ab95-9daea5bb5909" providerId="AD" clId="Web-{26EE5B64-4500-150B-15B5-3F4E2CC411D2}" dt="2023-01-26T06:54:07.221" v="67"/>
          <ac:spMkLst>
            <pc:docMk/>
            <pc:sldMk cId="1426362410" sldId="1416"/>
            <ac:spMk id="8" creationId="{B5C001AE-A02F-8F26-41F2-59D409993367}"/>
          </ac:spMkLst>
        </pc:spChg>
        <pc:spChg chg="add mod ord">
          <ac:chgData name="Thurston, Joel (jt9sz)" userId="S::jt9sz@virginia.edu::0b817237-2e4a-4a07-ab95-9daea5bb5909" providerId="AD" clId="Web-{26EE5B64-4500-150B-15B5-3F4E2CC411D2}" dt="2023-01-26T06:55:03.175" v="76"/>
          <ac:spMkLst>
            <pc:docMk/>
            <pc:sldMk cId="1426362410" sldId="1416"/>
            <ac:spMk id="9" creationId="{0D7C4C3B-3BCA-F25B-36F1-E415D29CA996}"/>
          </ac:spMkLst>
        </pc:spChg>
        <pc:picChg chg="add del mod">
          <ac:chgData name="Thurston, Joel (jt9sz)" userId="S::jt9sz@virginia.edu::0b817237-2e4a-4a07-ab95-9daea5bb5909" providerId="AD" clId="Web-{26EE5B64-4500-150B-15B5-3F4E2CC411D2}" dt="2023-01-26T06:52:34.156" v="33" actId="1076"/>
          <ac:picMkLst>
            <pc:docMk/>
            <pc:sldMk cId="1426362410" sldId="1416"/>
            <ac:picMk id="2" creationId="{8286E4A7-2661-F1AD-AC74-3DECDFCFE432}"/>
          </ac:picMkLst>
        </pc:picChg>
        <pc:picChg chg="add mod">
          <ac:chgData name="Thurston, Joel (jt9sz)" userId="S::jt9sz@virginia.edu::0b817237-2e4a-4a07-ab95-9daea5bb5909" providerId="AD" clId="Web-{26EE5B64-4500-150B-15B5-3F4E2CC411D2}" dt="2023-01-26T06:55:07.566" v="77" actId="1076"/>
          <ac:picMkLst>
            <pc:docMk/>
            <pc:sldMk cId="1426362410" sldId="1416"/>
            <ac:picMk id="5" creationId="{9C09F541-0A19-00DE-6AA3-EF4CF689FB9A}"/>
          </ac:picMkLst>
        </pc:picChg>
      </pc:sldChg>
    </pc:docChg>
  </pc:docChgLst>
  <pc:docChgLst>
    <pc:chgData name="Thurston, Joel (jt9sz)" userId="S::jt9sz@virginia.edu::0b817237-2e4a-4a07-ab95-9daea5bb5909" providerId="AD" clId="Web-{93807A11-6D09-CAFB-A1EE-CF39FE07337F}"/>
    <pc:docChg chg="modSld">
      <pc:chgData name="Thurston, Joel (jt9sz)" userId="S::jt9sz@virginia.edu::0b817237-2e4a-4a07-ab95-9daea5bb5909" providerId="AD" clId="Web-{93807A11-6D09-CAFB-A1EE-CF39FE07337F}" dt="2023-01-25T00:55:02.267" v="17" actId="20577"/>
      <pc:docMkLst>
        <pc:docMk/>
      </pc:docMkLst>
      <pc:sldChg chg="modSp mod modShow">
        <pc:chgData name="Thurston, Joel (jt9sz)" userId="S::jt9sz@virginia.edu::0b817237-2e4a-4a07-ab95-9daea5bb5909" providerId="AD" clId="Web-{93807A11-6D09-CAFB-A1EE-CF39FE07337F}" dt="2023-01-25T00:55:02.267" v="17" actId="20577"/>
        <pc:sldMkLst>
          <pc:docMk/>
          <pc:sldMk cId="1426362410" sldId="1416"/>
        </pc:sldMkLst>
        <pc:spChg chg="mod">
          <ac:chgData name="Thurston, Joel (jt9sz)" userId="S::jt9sz@virginia.edu::0b817237-2e4a-4a07-ab95-9daea5bb5909" providerId="AD" clId="Web-{93807A11-6D09-CAFB-A1EE-CF39FE07337F}" dt="2023-01-25T00:55:02.267" v="17" actId="20577"/>
          <ac:spMkLst>
            <pc:docMk/>
            <pc:sldMk cId="1426362410" sldId="1416"/>
            <ac:spMk id="6" creationId="{5FD16CCE-2406-4504-885D-912A22D77629}"/>
          </ac:spMkLst>
        </pc:spChg>
      </pc:sldChg>
    </pc:docChg>
  </pc:docChgLst>
  <pc:docChgLst>
    <pc:chgData name="Thurston, Joel (jt9sz)" userId="S::jt9sz@virginia.edu::0b817237-2e4a-4a07-ab95-9daea5bb5909" providerId="AD" clId="Web-{7B68B82B-EA72-BE0B-511B-15CE43846250}"/>
    <pc:docChg chg="addSld modSld">
      <pc:chgData name="Thurston, Joel (jt9sz)" userId="S::jt9sz@virginia.edu::0b817237-2e4a-4a07-ab95-9daea5bb5909" providerId="AD" clId="Web-{7B68B82B-EA72-BE0B-511B-15CE43846250}" dt="2023-01-24T19:19:05.194" v="680" actId="20577"/>
      <pc:docMkLst>
        <pc:docMk/>
      </pc:docMkLst>
      <pc:sldChg chg="modSp">
        <pc:chgData name="Thurston, Joel (jt9sz)" userId="S::jt9sz@virginia.edu::0b817237-2e4a-4a07-ab95-9daea5bb5909" providerId="AD" clId="Web-{7B68B82B-EA72-BE0B-511B-15CE43846250}" dt="2023-01-24T19:18:06.802" v="671" actId="20577"/>
        <pc:sldMkLst>
          <pc:docMk/>
          <pc:sldMk cId="1796733023" sldId="1412"/>
        </pc:sldMkLst>
        <pc:spChg chg="mod">
          <ac:chgData name="Thurston, Joel (jt9sz)" userId="S::jt9sz@virginia.edu::0b817237-2e4a-4a07-ab95-9daea5bb5909" providerId="AD" clId="Web-{7B68B82B-EA72-BE0B-511B-15CE43846250}" dt="2023-01-24T19:18:06.802" v="671" actId="20577"/>
          <ac:spMkLst>
            <pc:docMk/>
            <pc:sldMk cId="1796733023" sldId="1412"/>
            <ac:spMk id="4" creationId="{3C087D02-440D-664E-BC0D-B0CB78B9E396}"/>
          </ac:spMkLst>
        </pc:spChg>
      </pc:sldChg>
      <pc:sldChg chg="mod modShow">
        <pc:chgData name="Thurston, Joel (jt9sz)" userId="S::jt9sz@virginia.edu::0b817237-2e4a-4a07-ab95-9daea5bb5909" providerId="AD" clId="Web-{7B68B82B-EA72-BE0B-511B-15CE43846250}" dt="2023-01-24T18:00:30.596" v="2"/>
        <pc:sldMkLst>
          <pc:docMk/>
          <pc:sldMk cId="631807547" sldId="1414"/>
        </pc:sldMkLst>
      </pc:sldChg>
      <pc:sldChg chg="mod modShow">
        <pc:chgData name="Thurston, Joel (jt9sz)" userId="S::jt9sz@virginia.edu::0b817237-2e4a-4a07-ab95-9daea5bb5909" providerId="AD" clId="Web-{7B68B82B-EA72-BE0B-511B-15CE43846250}" dt="2023-01-24T18:00:22.471" v="1"/>
        <pc:sldMkLst>
          <pc:docMk/>
          <pc:sldMk cId="1426757208" sldId="1415"/>
        </pc:sldMkLst>
      </pc:sldChg>
      <pc:sldChg chg="mod modShow">
        <pc:chgData name="Thurston, Joel (jt9sz)" userId="S::jt9sz@virginia.edu::0b817237-2e4a-4a07-ab95-9daea5bb5909" providerId="AD" clId="Web-{7B68B82B-EA72-BE0B-511B-15CE43846250}" dt="2023-01-24T18:00:12.908" v="0"/>
        <pc:sldMkLst>
          <pc:docMk/>
          <pc:sldMk cId="1426362410" sldId="1416"/>
        </pc:sldMkLst>
      </pc:sldChg>
      <pc:sldChg chg="modSp">
        <pc:chgData name="Thurston, Joel (jt9sz)" userId="S::jt9sz@virginia.edu::0b817237-2e4a-4a07-ab95-9daea5bb5909" providerId="AD" clId="Web-{7B68B82B-EA72-BE0B-511B-15CE43846250}" dt="2023-01-24T19:18:41.849" v="675" actId="20577"/>
        <pc:sldMkLst>
          <pc:docMk/>
          <pc:sldMk cId="1888050667" sldId="1417"/>
        </pc:sldMkLst>
        <pc:spChg chg="mod">
          <ac:chgData name="Thurston, Joel (jt9sz)" userId="S::jt9sz@virginia.edu::0b817237-2e4a-4a07-ab95-9daea5bb5909" providerId="AD" clId="Web-{7B68B82B-EA72-BE0B-511B-15CE43846250}" dt="2023-01-24T19:18:41.849" v="675" actId="20577"/>
          <ac:spMkLst>
            <pc:docMk/>
            <pc:sldMk cId="1888050667" sldId="1417"/>
            <ac:spMk id="3" creationId="{EE9E10B3-16C1-A3D2-DB70-DDDF5DF95C41}"/>
          </ac:spMkLst>
        </pc:spChg>
      </pc:sldChg>
      <pc:sldChg chg="modSp">
        <pc:chgData name="Thurston, Joel (jt9sz)" userId="S::jt9sz@virginia.edu::0b817237-2e4a-4a07-ab95-9daea5bb5909" providerId="AD" clId="Web-{7B68B82B-EA72-BE0B-511B-15CE43846250}" dt="2023-01-24T19:16:41.862" v="652" actId="20577"/>
        <pc:sldMkLst>
          <pc:docMk/>
          <pc:sldMk cId="2779031344" sldId="1419"/>
        </pc:sldMkLst>
        <pc:spChg chg="mod">
          <ac:chgData name="Thurston, Joel (jt9sz)" userId="S::jt9sz@virginia.edu::0b817237-2e4a-4a07-ab95-9daea5bb5909" providerId="AD" clId="Web-{7B68B82B-EA72-BE0B-511B-15CE43846250}" dt="2023-01-24T19:16:31.737" v="649" actId="20577"/>
          <ac:spMkLst>
            <pc:docMk/>
            <pc:sldMk cId="2779031344" sldId="1419"/>
            <ac:spMk id="6" creationId="{00000000-0000-0000-0000-000000000000}"/>
          </ac:spMkLst>
        </pc:spChg>
        <pc:spChg chg="mod">
          <ac:chgData name="Thurston, Joel (jt9sz)" userId="S::jt9sz@virginia.edu::0b817237-2e4a-4a07-ab95-9daea5bb5909" providerId="AD" clId="Web-{7B68B82B-EA72-BE0B-511B-15CE43846250}" dt="2023-01-24T19:16:41.862" v="652" actId="20577"/>
          <ac:spMkLst>
            <pc:docMk/>
            <pc:sldMk cId="2779031344" sldId="1419"/>
            <ac:spMk id="9" creationId="{F1750A59-8272-4BB7-B01A-72DAF77389C0}"/>
          </ac:spMkLst>
        </pc:spChg>
      </pc:sldChg>
      <pc:sldChg chg="modSp">
        <pc:chgData name="Thurston, Joel (jt9sz)" userId="S::jt9sz@virginia.edu::0b817237-2e4a-4a07-ab95-9daea5bb5909" providerId="AD" clId="Web-{7B68B82B-EA72-BE0B-511B-15CE43846250}" dt="2023-01-24T19:18:30.427" v="672" actId="20577"/>
        <pc:sldMkLst>
          <pc:docMk/>
          <pc:sldMk cId="4136622263" sldId="1429"/>
        </pc:sldMkLst>
        <pc:spChg chg="mod">
          <ac:chgData name="Thurston, Joel (jt9sz)" userId="S::jt9sz@virginia.edu::0b817237-2e4a-4a07-ab95-9daea5bb5909" providerId="AD" clId="Web-{7B68B82B-EA72-BE0B-511B-15CE43846250}" dt="2023-01-24T19:18:30.427" v="672" actId="20577"/>
          <ac:spMkLst>
            <pc:docMk/>
            <pc:sldMk cId="4136622263" sldId="1429"/>
            <ac:spMk id="4" creationId="{3C087D02-440D-664E-BC0D-B0CB78B9E396}"/>
          </ac:spMkLst>
        </pc:spChg>
      </pc:sldChg>
      <pc:sldChg chg="modSp">
        <pc:chgData name="Thurston, Joel (jt9sz)" userId="S::jt9sz@virginia.edu::0b817237-2e4a-4a07-ab95-9daea5bb5909" providerId="AD" clId="Web-{7B68B82B-EA72-BE0B-511B-15CE43846250}" dt="2023-01-24T19:18:49.506" v="676" actId="20577"/>
        <pc:sldMkLst>
          <pc:docMk/>
          <pc:sldMk cId="2624231650" sldId="1439"/>
        </pc:sldMkLst>
        <pc:spChg chg="mod">
          <ac:chgData name="Thurston, Joel (jt9sz)" userId="S::jt9sz@virginia.edu::0b817237-2e4a-4a07-ab95-9daea5bb5909" providerId="AD" clId="Web-{7B68B82B-EA72-BE0B-511B-15CE43846250}" dt="2023-01-24T19:18:49.506" v="676" actId="20577"/>
          <ac:spMkLst>
            <pc:docMk/>
            <pc:sldMk cId="2624231650" sldId="1439"/>
            <ac:spMk id="3" creationId="{EE9E10B3-16C1-A3D2-DB70-DDDF5DF95C41}"/>
          </ac:spMkLst>
        </pc:spChg>
      </pc:sldChg>
      <pc:sldChg chg="mod modShow">
        <pc:chgData name="Thurston, Joel (jt9sz)" userId="S::jt9sz@virginia.edu::0b817237-2e4a-4a07-ab95-9daea5bb5909" providerId="AD" clId="Web-{7B68B82B-EA72-BE0B-511B-15CE43846250}" dt="2023-01-24T19:14:28.250" v="634"/>
        <pc:sldMkLst>
          <pc:docMk/>
          <pc:sldMk cId="4204002207" sldId="1447"/>
        </pc:sldMkLst>
      </pc:sldChg>
      <pc:sldChg chg="mod modShow">
        <pc:chgData name="Thurston, Joel (jt9sz)" userId="S::jt9sz@virginia.edu::0b817237-2e4a-4a07-ab95-9daea5bb5909" providerId="AD" clId="Web-{7B68B82B-EA72-BE0B-511B-15CE43846250}" dt="2023-01-24T19:10:57.480" v="395"/>
        <pc:sldMkLst>
          <pc:docMk/>
          <pc:sldMk cId="2840507278" sldId="1448"/>
        </pc:sldMkLst>
      </pc:sldChg>
      <pc:sldChg chg="modSp">
        <pc:chgData name="Thurston, Joel (jt9sz)" userId="S::jt9sz@virginia.edu::0b817237-2e4a-4a07-ab95-9daea5bb5909" providerId="AD" clId="Web-{7B68B82B-EA72-BE0B-511B-15CE43846250}" dt="2023-01-24T19:17:15.535" v="658" actId="20577"/>
        <pc:sldMkLst>
          <pc:docMk/>
          <pc:sldMk cId="3229742682" sldId="1450"/>
        </pc:sldMkLst>
        <pc:spChg chg="mod">
          <ac:chgData name="Thurston, Joel (jt9sz)" userId="S::jt9sz@virginia.edu::0b817237-2e4a-4a07-ab95-9daea5bb5909" providerId="AD" clId="Web-{7B68B82B-EA72-BE0B-511B-15CE43846250}" dt="2023-01-24T19:17:15.535" v="658" actId="20577"/>
          <ac:spMkLst>
            <pc:docMk/>
            <pc:sldMk cId="3229742682" sldId="1450"/>
            <ac:spMk id="6" creationId="{5FD16CCE-2406-4504-885D-912A22D77629}"/>
          </ac:spMkLst>
        </pc:spChg>
      </pc:sldChg>
      <pc:sldChg chg="modSp">
        <pc:chgData name="Thurston, Joel (jt9sz)" userId="S::jt9sz@virginia.edu::0b817237-2e4a-4a07-ab95-9daea5bb5909" providerId="AD" clId="Web-{7B68B82B-EA72-BE0B-511B-15CE43846250}" dt="2023-01-24T19:18:53.506" v="678" actId="20577"/>
        <pc:sldMkLst>
          <pc:docMk/>
          <pc:sldMk cId="3146430252" sldId="1454"/>
        </pc:sldMkLst>
        <pc:spChg chg="mod">
          <ac:chgData name="Thurston, Joel (jt9sz)" userId="S::jt9sz@virginia.edu::0b817237-2e4a-4a07-ab95-9daea5bb5909" providerId="AD" clId="Web-{7B68B82B-EA72-BE0B-511B-15CE43846250}" dt="2023-01-24T19:18:53.506" v="678" actId="20577"/>
          <ac:spMkLst>
            <pc:docMk/>
            <pc:sldMk cId="3146430252" sldId="1454"/>
            <ac:spMk id="4" creationId="{70574E9B-9227-6346-99BC-0BCD8B66126F}"/>
          </ac:spMkLst>
        </pc:spChg>
      </pc:sldChg>
      <pc:sldChg chg="modSp">
        <pc:chgData name="Thurston, Joel (jt9sz)" userId="S::jt9sz@virginia.edu::0b817237-2e4a-4a07-ab95-9daea5bb5909" providerId="AD" clId="Web-{7B68B82B-EA72-BE0B-511B-15CE43846250}" dt="2023-01-24T19:19:00.881" v="679" actId="20577"/>
        <pc:sldMkLst>
          <pc:docMk/>
          <pc:sldMk cId="1823310956" sldId="1455"/>
        </pc:sldMkLst>
        <pc:spChg chg="mod">
          <ac:chgData name="Thurston, Joel (jt9sz)" userId="S::jt9sz@virginia.edu::0b817237-2e4a-4a07-ab95-9daea5bb5909" providerId="AD" clId="Web-{7B68B82B-EA72-BE0B-511B-15CE43846250}" dt="2023-01-24T19:19:00.881" v="679" actId="20577"/>
          <ac:spMkLst>
            <pc:docMk/>
            <pc:sldMk cId="1823310956" sldId="1455"/>
            <ac:spMk id="4" creationId="{9A897A9D-FF2D-AC45-B2CA-83A4FA980CA8}"/>
          </ac:spMkLst>
        </pc:spChg>
      </pc:sldChg>
      <pc:sldChg chg="modSp">
        <pc:chgData name="Thurston, Joel (jt9sz)" userId="S::jt9sz@virginia.edu::0b817237-2e4a-4a07-ab95-9daea5bb5909" providerId="AD" clId="Web-{7B68B82B-EA72-BE0B-511B-15CE43846250}" dt="2023-01-24T19:19:05.194" v="680" actId="20577"/>
        <pc:sldMkLst>
          <pc:docMk/>
          <pc:sldMk cId="3471178427" sldId="1456"/>
        </pc:sldMkLst>
        <pc:spChg chg="mod">
          <ac:chgData name="Thurston, Joel (jt9sz)" userId="S::jt9sz@virginia.edu::0b817237-2e4a-4a07-ab95-9daea5bb5909" providerId="AD" clId="Web-{7B68B82B-EA72-BE0B-511B-15CE43846250}" dt="2023-01-24T19:19:05.194" v="680" actId="20577"/>
          <ac:spMkLst>
            <pc:docMk/>
            <pc:sldMk cId="3471178427" sldId="1456"/>
            <ac:spMk id="4" creationId="{2CDB18BA-1E9B-D341-9D14-4AEDD8A9C5DE}"/>
          </ac:spMkLst>
        </pc:spChg>
      </pc:sldChg>
      <pc:sldChg chg="modSp">
        <pc:chgData name="Thurston, Joel (jt9sz)" userId="S::jt9sz@virginia.edu::0b817237-2e4a-4a07-ab95-9daea5bb5909" providerId="AD" clId="Web-{7B68B82B-EA72-BE0B-511B-15CE43846250}" dt="2023-01-24T19:18:33.755" v="673" actId="20577"/>
        <pc:sldMkLst>
          <pc:docMk/>
          <pc:sldMk cId="1817129981" sldId="1458"/>
        </pc:sldMkLst>
        <pc:spChg chg="mod">
          <ac:chgData name="Thurston, Joel (jt9sz)" userId="S::jt9sz@virginia.edu::0b817237-2e4a-4a07-ab95-9daea5bb5909" providerId="AD" clId="Web-{7B68B82B-EA72-BE0B-511B-15CE43846250}" dt="2023-01-24T19:18:33.755" v="673" actId="20577"/>
          <ac:spMkLst>
            <pc:docMk/>
            <pc:sldMk cId="1817129981" sldId="1458"/>
            <ac:spMk id="6" creationId="{F7951407-3347-4B3B-8C14-CF1058755612}"/>
          </ac:spMkLst>
        </pc:spChg>
      </pc:sldChg>
      <pc:sldChg chg="modSp add replId">
        <pc:chgData name="Thurston, Joel (jt9sz)" userId="S::jt9sz@virginia.edu::0b817237-2e4a-4a07-ab95-9daea5bb5909" providerId="AD" clId="Web-{7B68B82B-EA72-BE0B-511B-15CE43846250}" dt="2023-01-24T19:18:36.584" v="674" actId="20577"/>
        <pc:sldMkLst>
          <pc:docMk/>
          <pc:sldMk cId="488494263" sldId="1459"/>
        </pc:sldMkLst>
        <pc:spChg chg="mod">
          <ac:chgData name="Thurston, Joel (jt9sz)" userId="S::jt9sz@virginia.edu::0b817237-2e4a-4a07-ab95-9daea5bb5909" providerId="AD" clId="Web-{7B68B82B-EA72-BE0B-511B-15CE43846250}" dt="2023-01-24T19:18:36.584" v="674" actId="20577"/>
          <ac:spMkLst>
            <pc:docMk/>
            <pc:sldMk cId="488494263" sldId="1459"/>
            <ac:spMk id="6" creationId="{F7951407-3347-4B3B-8C14-CF1058755612}"/>
          </ac:spMkLst>
        </pc:spChg>
      </pc:sldChg>
      <pc:sldChg chg="modSp add replId">
        <pc:chgData name="Thurston, Joel (jt9sz)" userId="S::jt9sz@virginia.edu::0b817237-2e4a-4a07-ab95-9daea5bb5909" providerId="AD" clId="Web-{7B68B82B-EA72-BE0B-511B-15CE43846250}" dt="2023-01-24T19:14:23.375" v="633" actId="20577"/>
        <pc:sldMkLst>
          <pc:docMk/>
          <pc:sldMk cId="942982276" sldId="1460"/>
        </pc:sldMkLst>
        <pc:spChg chg="mod">
          <ac:chgData name="Thurston, Joel (jt9sz)" userId="S::jt9sz@virginia.edu::0b817237-2e4a-4a07-ab95-9daea5bb5909" providerId="AD" clId="Web-{7B68B82B-EA72-BE0B-511B-15CE43846250}" dt="2023-01-24T19:14:23.375" v="633" actId="20577"/>
          <ac:spMkLst>
            <pc:docMk/>
            <pc:sldMk cId="942982276" sldId="1460"/>
            <ac:spMk id="6" creationId="{00000000-0000-0000-0000-000000000000}"/>
          </ac:spMkLst>
        </pc:spChg>
      </pc:sldChg>
    </pc:docChg>
  </pc:docChgLst>
  <pc:docChgLst>
    <pc:chgData name="Shallenberger, Sara Elizabeth (zax3kt)" userId="S::zax3kt@virginia.edu::7204eb7e-2b3f-4554-b337-21fb6e49b323" providerId="AD" clId="Web-{A556C491-CFB1-7230-160D-A81DA48739E9}"/>
    <pc:docChg chg="addSld delSld">
      <pc:chgData name="Shallenberger, Sara Elizabeth (zax3kt)" userId="S::zax3kt@virginia.edu::7204eb7e-2b3f-4554-b337-21fb6e49b323" providerId="AD" clId="Web-{A556C491-CFB1-7230-160D-A81DA48739E9}" dt="2023-06-26T14:50:19.940" v="1"/>
      <pc:docMkLst>
        <pc:docMk/>
      </pc:docMkLst>
      <pc:sldChg chg="add del replId">
        <pc:chgData name="Shallenberger, Sara Elizabeth (zax3kt)" userId="S::zax3kt@virginia.edu::7204eb7e-2b3f-4554-b337-21fb6e49b323" providerId="AD" clId="Web-{A556C491-CFB1-7230-160D-A81DA48739E9}" dt="2023-06-26T14:50:19.940" v="1"/>
        <pc:sldMkLst>
          <pc:docMk/>
          <pc:sldMk cId="605807700" sldId="1469"/>
        </pc:sldMkLst>
      </pc:sldChg>
    </pc:docChg>
  </pc:docChgLst>
  <pc:docChgLst>
    <pc:chgData name="Schroeder, Joanna (js2mr)" userId="S::js2mr@virginia.edu::37185e52-d383-4667-9259-a6e2f2b5aa5b" providerId="AD" clId="Web-{76707281-756C-F2AC-BDEC-529F0C0FC3AD}"/>
    <pc:docChg chg="modSld">
      <pc:chgData name="Schroeder, Joanna (js2mr)" userId="S::js2mr@virginia.edu::37185e52-d383-4667-9259-a6e2f2b5aa5b" providerId="AD" clId="Web-{76707281-756C-F2AC-BDEC-529F0C0FC3AD}" dt="2023-01-26T16:31:59.577" v="324" actId="1076"/>
      <pc:docMkLst>
        <pc:docMk/>
      </pc:docMkLst>
      <pc:sldChg chg="addSp delSp modSp">
        <pc:chgData name="Schroeder, Joanna (js2mr)" userId="S::js2mr@virginia.edu::37185e52-d383-4667-9259-a6e2f2b5aa5b" providerId="AD" clId="Web-{76707281-756C-F2AC-BDEC-529F0C0FC3AD}" dt="2023-01-26T16:31:59.577" v="324" actId="1076"/>
        <pc:sldMkLst>
          <pc:docMk/>
          <pc:sldMk cId="4136622263" sldId="1429"/>
        </pc:sldMkLst>
        <pc:spChg chg="mod">
          <ac:chgData name="Schroeder, Joanna (js2mr)" userId="S::js2mr@virginia.edu::37185e52-d383-4667-9259-a6e2f2b5aa5b" providerId="AD" clId="Web-{76707281-756C-F2AC-BDEC-529F0C0FC3AD}" dt="2023-01-26T16:21:30.219" v="197" actId="20577"/>
          <ac:spMkLst>
            <pc:docMk/>
            <pc:sldMk cId="4136622263" sldId="1429"/>
            <ac:spMk id="4" creationId="{3C087D02-440D-664E-BC0D-B0CB78B9E396}"/>
          </ac:spMkLst>
        </pc:spChg>
        <pc:spChg chg="add mod">
          <ac:chgData name="Schroeder, Joanna (js2mr)" userId="S::js2mr@virginia.edu::37185e52-d383-4667-9259-a6e2f2b5aa5b" providerId="AD" clId="Web-{76707281-756C-F2AC-BDEC-529F0C0FC3AD}" dt="2023-01-26T16:31:59.577" v="324" actId="1076"/>
          <ac:spMkLst>
            <pc:docMk/>
            <pc:sldMk cId="4136622263" sldId="1429"/>
            <ac:spMk id="6" creationId="{9F586DE2-D08D-9C7F-A70E-B14B33D54769}"/>
          </ac:spMkLst>
        </pc:spChg>
        <pc:graphicFrameChg chg="add mod modGraphic">
          <ac:chgData name="Schroeder, Joanna (js2mr)" userId="S::js2mr@virginia.edu::37185e52-d383-4667-9259-a6e2f2b5aa5b" providerId="AD" clId="Web-{76707281-756C-F2AC-BDEC-529F0C0FC3AD}" dt="2023-01-26T16:31:10.920" v="315"/>
          <ac:graphicFrameMkLst>
            <pc:docMk/>
            <pc:sldMk cId="4136622263" sldId="1429"/>
            <ac:graphicFrameMk id="3" creationId="{F1B88E30-1801-37E0-E992-2D329FC87C62}"/>
          </ac:graphicFrameMkLst>
        </pc:graphicFrameChg>
        <pc:graphicFrameChg chg="add del mod modGraphic">
          <ac:chgData name="Schroeder, Joanna (js2mr)" userId="S::js2mr@virginia.edu::37185e52-d383-4667-9259-a6e2f2b5aa5b" providerId="AD" clId="Web-{76707281-756C-F2AC-BDEC-529F0C0FC3AD}" dt="2023-01-26T16:29:15.074" v="260"/>
          <ac:graphicFrameMkLst>
            <pc:docMk/>
            <pc:sldMk cId="4136622263" sldId="1429"/>
            <ac:graphicFrameMk id="8" creationId="{4F276ACA-FE05-78B9-BC97-29362FDAA729}"/>
          </ac:graphicFrameMkLst>
        </pc:graphicFrameChg>
      </pc:sldChg>
    </pc:docChg>
  </pc:docChgLst>
  <pc:docChgLst>
    <pc:chgData name="Schroeder, Joanna (js2mr)" userId="S::js2mr@virginia.edu::37185e52-d383-4667-9259-a6e2f2b5aa5b" providerId="AD" clId="Web-{0A858D29-6491-A2E4-5A15-ADC6494E0B92}"/>
    <pc:docChg chg="modSld">
      <pc:chgData name="Schroeder, Joanna (js2mr)" userId="S::js2mr@virginia.edu::37185e52-d383-4667-9259-a6e2f2b5aa5b" providerId="AD" clId="Web-{0A858D29-6491-A2E4-5A15-ADC6494E0B92}" dt="2023-01-24T17:52:38.785" v="1" actId="14100"/>
      <pc:docMkLst>
        <pc:docMk/>
      </pc:docMkLst>
      <pc:sldChg chg="modSp">
        <pc:chgData name="Schroeder, Joanna (js2mr)" userId="S::js2mr@virginia.edu::37185e52-d383-4667-9259-a6e2f2b5aa5b" providerId="AD" clId="Web-{0A858D29-6491-A2E4-5A15-ADC6494E0B92}" dt="2023-01-24T17:52:38.785" v="1" actId="14100"/>
        <pc:sldMkLst>
          <pc:docMk/>
          <pc:sldMk cId="1796733023" sldId="1412"/>
        </pc:sldMkLst>
        <pc:spChg chg="mod">
          <ac:chgData name="Schroeder, Joanna (js2mr)" userId="S::js2mr@virginia.edu::37185e52-d383-4667-9259-a6e2f2b5aa5b" providerId="AD" clId="Web-{0A858D29-6491-A2E4-5A15-ADC6494E0B92}" dt="2023-01-24T17:52:38.785" v="1" actId="14100"/>
          <ac:spMkLst>
            <pc:docMk/>
            <pc:sldMk cId="1796733023" sldId="1412"/>
            <ac:spMk id="4" creationId="{3C087D02-440D-664E-BC0D-B0CB78B9E396}"/>
          </ac:spMkLst>
        </pc:spChg>
      </pc:sldChg>
    </pc:docChg>
  </pc:docChgLst>
  <pc:docChgLst>
    <pc:chgData name="Schroeder, Joanna (js2mr)" userId="S::js2mr@virginia.edu::37185e52-d383-4667-9259-a6e2f2b5aa5b" providerId="AD" clId="Web-{565AC891-B900-DCD4-C4B5-6663AF697D7D}"/>
    <pc:docChg chg="addSld delSld modSld">
      <pc:chgData name="Schroeder, Joanna (js2mr)" userId="S::js2mr@virginia.edu::37185e52-d383-4667-9259-a6e2f2b5aa5b" providerId="AD" clId="Web-{565AC891-B900-DCD4-C4B5-6663AF697D7D}" dt="2023-01-24T17:38:03.430" v="140" actId="20577"/>
      <pc:docMkLst>
        <pc:docMk/>
      </pc:docMkLst>
      <pc:sldChg chg="del">
        <pc:chgData name="Schroeder, Joanna (js2mr)" userId="S::js2mr@virginia.edu::37185e52-d383-4667-9259-a6e2f2b5aa5b" providerId="AD" clId="Web-{565AC891-B900-DCD4-C4B5-6663AF697D7D}" dt="2023-01-24T17:31:17.294" v="3"/>
        <pc:sldMkLst>
          <pc:docMk/>
          <pc:sldMk cId="1446023206" sldId="1411"/>
        </pc:sldMkLst>
      </pc:sldChg>
      <pc:sldChg chg="modSp">
        <pc:chgData name="Schroeder, Joanna (js2mr)" userId="S::js2mr@virginia.edu::37185e52-d383-4667-9259-a6e2f2b5aa5b" providerId="AD" clId="Web-{565AC891-B900-DCD4-C4B5-6663AF697D7D}" dt="2023-01-24T17:38:03.430" v="140" actId="20577"/>
        <pc:sldMkLst>
          <pc:docMk/>
          <pc:sldMk cId="4136622263" sldId="1429"/>
        </pc:sldMkLst>
        <pc:spChg chg="mod">
          <ac:chgData name="Schroeder, Joanna (js2mr)" userId="S::js2mr@virginia.edu::37185e52-d383-4667-9259-a6e2f2b5aa5b" providerId="AD" clId="Web-{565AC891-B900-DCD4-C4B5-6663AF697D7D}" dt="2023-01-24T17:38:03.430" v="140" actId="20577"/>
          <ac:spMkLst>
            <pc:docMk/>
            <pc:sldMk cId="4136622263" sldId="1429"/>
            <ac:spMk id="4" creationId="{3C087D02-440D-664E-BC0D-B0CB78B9E396}"/>
          </ac:spMkLst>
        </pc:spChg>
        <pc:spChg chg="mod">
          <ac:chgData name="Schroeder, Joanna (js2mr)" userId="S::js2mr@virginia.edu::37185e52-d383-4667-9259-a6e2f2b5aa5b" providerId="AD" clId="Web-{565AC891-B900-DCD4-C4B5-6663AF697D7D}" dt="2023-01-24T17:31:46.294" v="14" actId="20577"/>
          <ac:spMkLst>
            <pc:docMk/>
            <pc:sldMk cId="4136622263" sldId="1429"/>
            <ac:spMk id="5" creationId="{5933D758-B767-8B46-BF37-EFD1AB27D82A}"/>
          </ac:spMkLst>
        </pc:spChg>
      </pc:sldChg>
      <pc:sldChg chg="del">
        <pc:chgData name="Schroeder, Joanna (js2mr)" userId="S::js2mr@virginia.edu::37185e52-d383-4667-9259-a6e2f2b5aa5b" providerId="AD" clId="Web-{565AC891-B900-DCD4-C4B5-6663AF697D7D}" dt="2023-01-24T17:31:21.216" v="4"/>
        <pc:sldMkLst>
          <pc:docMk/>
          <pc:sldMk cId="2642072480" sldId="1430"/>
        </pc:sldMkLst>
      </pc:sldChg>
      <pc:sldChg chg="del">
        <pc:chgData name="Schroeder, Joanna (js2mr)" userId="S::js2mr@virginia.edu::37185e52-d383-4667-9259-a6e2f2b5aa5b" providerId="AD" clId="Web-{565AC891-B900-DCD4-C4B5-6663AF697D7D}" dt="2023-01-24T17:31:32.107" v="6"/>
        <pc:sldMkLst>
          <pc:docMk/>
          <pc:sldMk cId="2203001707" sldId="1431"/>
        </pc:sldMkLst>
      </pc:sldChg>
      <pc:sldChg chg="del">
        <pc:chgData name="Schroeder, Joanna (js2mr)" userId="S::js2mr@virginia.edu::37185e52-d383-4667-9259-a6e2f2b5aa5b" providerId="AD" clId="Web-{565AC891-B900-DCD4-C4B5-6663AF697D7D}" dt="2023-01-24T17:31:33.185" v="7"/>
        <pc:sldMkLst>
          <pc:docMk/>
          <pc:sldMk cId="942501955" sldId="1432"/>
        </pc:sldMkLst>
      </pc:sldChg>
      <pc:sldChg chg="del">
        <pc:chgData name="Schroeder, Joanna (js2mr)" userId="S::js2mr@virginia.edu::37185e52-d383-4667-9259-a6e2f2b5aa5b" providerId="AD" clId="Web-{565AC891-B900-DCD4-C4B5-6663AF697D7D}" dt="2023-01-24T17:31:38.279" v="11"/>
        <pc:sldMkLst>
          <pc:docMk/>
          <pc:sldMk cId="2915390379" sldId="1433"/>
        </pc:sldMkLst>
      </pc:sldChg>
      <pc:sldChg chg="del">
        <pc:chgData name="Schroeder, Joanna (js2mr)" userId="S::js2mr@virginia.edu::37185e52-d383-4667-9259-a6e2f2b5aa5b" providerId="AD" clId="Web-{565AC891-B900-DCD4-C4B5-6663AF697D7D}" dt="2023-01-24T17:31:40.435" v="12"/>
        <pc:sldMkLst>
          <pc:docMk/>
          <pc:sldMk cId="3718505425" sldId="1434"/>
        </pc:sldMkLst>
      </pc:sldChg>
      <pc:sldChg chg="del">
        <pc:chgData name="Schroeder, Joanna (js2mr)" userId="S::js2mr@virginia.edu::37185e52-d383-4667-9259-a6e2f2b5aa5b" providerId="AD" clId="Web-{565AC891-B900-DCD4-C4B5-6663AF697D7D}" dt="2023-01-24T17:31:37.450" v="10"/>
        <pc:sldMkLst>
          <pc:docMk/>
          <pc:sldMk cId="394931913" sldId="1435"/>
        </pc:sldMkLst>
      </pc:sldChg>
      <pc:sldChg chg="del">
        <pc:chgData name="Schroeder, Joanna (js2mr)" userId="S::js2mr@virginia.edu::37185e52-d383-4667-9259-a6e2f2b5aa5b" providerId="AD" clId="Web-{565AC891-B900-DCD4-C4B5-6663AF697D7D}" dt="2023-01-24T17:31:34.200" v="8"/>
        <pc:sldMkLst>
          <pc:docMk/>
          <pc:sldMk cId="3719174746" sldId="1436"/>
        </pc:sldMkLst>
      </pc:sldChg>
      <pc:sldChg chg="del">
        <pc:chgData name="Schroeder, Joanna (js2mr)" userId="S::js2mr@virginia.edu::37185e52-d383-4667-9259-a6e2f2b5aa5b" providerId="AD" clId="Web-{565AC891-B900-DCD4-C4B5-6663AF697D7D}" dt="2023-01-24T17:31:36.294" v="9"/>
        <pc:sldMkLst>
          <pc:docMk/>
          <pc:sldMk cId="2466528213" sldId="1437"/>
        </pc:sldMkLst>
      </pc:sldChg>
      <pc:sldChg chg="del">
        <pc:chgData name="Schroeder, Joanna (js2mr)" userId="S::js2mr@virginia.edu::37185e52-d383-4667-9259-a6e2f2b5aa5b" providerId="AD" clId="Web-{565AC891-B900-DCD4-C4B5-6663AF697D7D}" dt="2023-01-24T17:31:25.794" v="5"/>
        <pc:sldMkLst>
          <pc:docMk/>
          <pc:sldMk cId="123909987" sldId="1457"/>
        </pc:sldMkLst>
      </pc:sldChg>
      <pc:sldChg chg="add replId">
        <pc:chgData name="Schroeder, Joanna (js2mr)" userId="S::js2mr@virginia.edu::37185e52-d383-4667-9259-a6e2f2b5aa5b" providerId="AD" clId="Web-{565AC891-B900-DCD4-C4B5-6663AF697D7D}" dt="2023-01-24T17:31:05.871" v="2"/>
        <pc:sldMkLst>
          <pc:docMk/>
          <pc:sldMk cId="1817129981" sldId="1458"/>
        </pc:sldMkLst>
      </pc:sldChg>
      <pc:sldChg chg="add del replId">
        <pc:chgData name="Schroeder, Joanna (js2mr)" userId="S::js2mr@virginia.edu::37185e52-d383-4667-9259-a6e2f2b5aa5b" providerId="AD" clId="Web-{565AC891-B900-DCD4-C4B5-6663AF697D7D}" dt="2023-01-24T17:31:01.684" v="1"/>
        <pc:sldMkLst>
          <pc:docMk/>
          <pc:sldMk cId="2638298930" sldId="1458"/>
        </pc:sldMkLst>
      </pc:sldChg>
    </pc:docChg>
  </pc:docChgLst>
  <pc:docChgLst>
    <pc:chgData name="Goldstein, Joshua Randall (jrg3bs)" userId="S::jrg3bs@virginia.edu::a3c79278-bcb5-421e-9d25-46d57f1e0e25" providerId="AD" clId="Web-{91EA9417-C44D-B9E4-86C2-168AFB7BEF74}"/>
    <pc:docChg chg="delSld sldOrd">
      <pc:chgData name="Goldstein, Joshua Randall (jrg3bs)" userId="S::jrg3bs@virginia.edu::a3c79278-bcb5-421e-9d25-46d57f1e0e25" providerId="AD" clId="Web-{91EA9417-C44D-B9E4-86C2-168AFB7BEF74}" dt="2023-01-26T16:44:48.050" v="2"/>
      <pc:docMkLst>
        <pc:docMk/>
      </pc:docMkLst>
      <pc:sldChg chg="del">
        <pc:chgData name="Goldstein, Joshua Randall (jrg3bs)" userId="S::jrg3bs@virginia.edu::a3c79278-bcb5-421e-9d25-46d57f1e0e25" providerId="AD" clId="Web-{91EA9417-C44D-B9E4-86C2-168AFB7BEF74}" dt="2023-01-26T16:44:28.096" v="1"/>
        <pc:sldMkLst>
          <pc:docMk/>
          <pc:sldMk cId="2624231650" sldId="1439"/>
        </pc:sldMkLst>
      </pc:sldChg>
      <pc:sldChg chg="ord">
        <pc:chgData name="Goldstein, Joshua Randall (jrg3bs)" userId="S::jrg3bs@virginia.edu::a3c79278-bcb5-421e-9d25-46d57f1e0e25" providerId="AD" clId="Web-{91EA9417-C44D-B9E4-86C2-168AFB7BEF74}" dt="2023-01-26T16:44:48.050" v="2"/>
        <pc:sldMkLst>
          <pc:docMk/>
          <pc:sldMk cId="3471178427" sldId="1456"/>
        </pc:sldMkLst>
      </pc:sldChg>
      <pc:sldChg chg="del">
        <pc:chgData name="Goldstein, Joshua Randall (jrg3bs)" userId="S::jrg3bs@virginia.edu::a3c79278-bcb5-421e-9d25-46d57f1e0e25" providerId="AD" clId="Web-{91EA9417-C44D-B9E4-86C2-168AFB7BEF74}" dt="2023-01-26T16:44:22.221" v="0"/>
        <pc:sldMkLst>
          <pc:docMk/>
          <pc:sldMk cId="3858985565" sldId="1466"/>
        </pc:sldMkLst>
      </pc:sldChg>
    </pc:docChg>
  </pc:docChgLst>
  <pc:docChgLst>
    <pc:chgData name="Goldstein, Joshua Randall (jrg3bs)" userId="S::jrg3bs@virginia.edu::a3c79278-bcb5-421e-9d25-46d57f1e0e25" providerId="AD" clId="Web-{CEF0CD48-FF7D-31BD-468B-5FD2AE054EAC}"/>
    <pc:docChg chg="addSld delSld modSld">
      <pc:chgData name="Goldstein, Joshua Randall (jrg3bs)" userId="S::jrg3bs@virginia.edu::a3c79278-bcb5-421e-9d25-46d57f1e0e25" providerId="AD" clId="Web-{CEF0CD48-FF7D-31BD-468B-5FD2AE054EAC}" dt="2023-01-25T20:28:41.985" v="932" actId="20577"/>
      <pc:docMkLst>
        <pc:docMk/>
      </pc:docMkLst>
      <pc:sldChg chg="modSp">
        <pc:chgData name="Goldstein, Joshua Randall (jrg3bs)" userId="S::jrg3bs@virginia.edu::a3c79278-bcb5-421e-9d25-46d57f1e0e25" providerId="AD" clId="Web-{CEF0CD48-FF7D-31BD-468B-5FD2AE054EAC}" dt="2023-01-25T18:49:03.963" v="773" actId="20577"/>
        <pc:sldMkLst>
          <pc:docMk/>
          <pc:sldMk cId="2083515757" sldId="1395"/>
        </pc:sldMkLst>
        <pc:spChg chg="mod">
          <ac:chgData name="Goldstein, Joshua Randall (jrg3bs)" userId="S::jrg3bs@virginia.edu::a3c79278-bcb5-421e-9d25-46d57f1e0e25" providerId="AD" clId="Web-{CEF0CD48-FF7D-31BD-468B-5FD2AE054EAC}" dt="2023-01-25T18:49:03.963" v="773" actId="20577"/>
          <ac:spMkLst>
            <pc:docMk/>
            <pc:sldMk cId="2083515757" sldId="1395"/>
            <ac:spMk id="3" creationId="{00000000-0000-0000-0000-000000000000}"/>
          </ac:spMkLst>
        </pc:spChg>
      </pc:sldChg>
      <pc:sldChg chg="mod modShow">
        <pc:chgData name="Goldstein, Joshua Randall (jrg3bs)" userId="S::jrg3bs@virginia.edu::a3c79278-bcb5-421e-9d25-46d57f1e0e25" providerId="AD" clId="Web-{CEF0CD48-FF7D-31BD-468B-5FD2AE054EAC}" dt="2023-01-25T18:00:45.940" v="744"/>
        <pc:sldMkLst>
          <pc:docMk/>
          <pc:sldMk cId="2624231650" sldId="1439"/>
        </pc:sldMkLst>
      </pc:sldChg>
      <pc:sldChg chg="modSp">
        <pc:chgData name="Goldstein, Joshua Randall (jrg3bs)" userId="S::jrg3bs@virginia.edu::a3c79278-bcb5-421e-9d25-46d57f1e0e25" providerId="AD" clId="Web-{CEF0CD48-FF7D-31BD-468B-5FD2AE054EAC}" dt="2023-01-25T20:25:03.746" v="922" actId="20577"/>
        <pc:sldMkLst>
          <pc:docMk/>
          <pc:sldMk cId="1817129981" sldId="1458"/>
        </pc:sldMkLst>
        <pc:spChg chg="mod">
          <ac:chgData name="Goldstein, Joshua Randall (jrg3bs)" userId="S::jrg3bs@virginia.edu::a3c79278-bcb5-421e-9d25-46d57f1e0e25" providerId="AD" clId="Web-{CEF0CD48-FF7D-31BD-468B-5FD2AE054EAC}" dt="2023-01-25T20:25:03.746" v="922" actId="20577"/>
          <ac:spMkLst>
            <pc:docMk/>
            <pc:sldMk cId="1817129981" sldId="1458"/>
            <ac:spMk id="2" creationId="{EA224EE0-1FB4-4F5F-96AA-E2C553260F8F}"/>
          </ac:spMkLst>
        </pc:spChg>
      </pc:sldChg>
      <pc:sldChg chg="modSp">
        <pc:chgData name="Goldstein, Joshua Randall (jrg3bs)" userId="S::jrg3bs@virginia.edu::a3c79278-bcb5-421e-9d25-46d57f1e0e25" providerId="AD" clId="Web-{CEF0CD48-FF7D-31BD-468B-5FD2AE054EAC}" dt="2023-01-25T20:27:10.202" v="931" actId="20577"/>
        <pc:sldMkLst>
          <pc:docMk/>
          <pc:sldMk cId="488494263" sldId="1459"/>
        </pc:sldMkLst>
        <pc:spChg chg="mod">
          <ac:chgData name="Goldstein, Joshua Randall (jrg3bs)" userId="S::jrg3bs@virginia.edu::a3c79278-bcb5-421e-9d25-46d57f1e0e25" providerId="AD" clId="Web-{CEF0CD48-FF7D-31BD-468B-5FD2AE054EAC}" dt="2023-01-25T20:27:10.202" v="931" actId="20577"/>
          <ac:spMkLst>
            <pc:docMk/>
            <pc:sldMk cId="488494263" sldId="1459"/>
            <ac:spMk id="2" creationId="{EA224EE0-1FB4-4F5F-96AA-E2C553260F8F}"/>
          </ac:spMkLst>
        </pc:spChg>
      </pc:sldChg>
      <pc:sldChg chg="addSp delSp modSp new">
        <pc:chgData name="Goldstein, Joshua Randall (jrg3bs)" userId="S::jrg3bs@virginia.edu::a3c79278-bcb5-421e-9d25-46d57f1e0e25" providerId="AD" clId="Web-{CEF0CD48-FF7D-31BD-468B-5FD2AE054EAC}" dt="2023-01-25T20:28:41.985" v="932" actId="20577"/>
        <pc:sldMkLst>
          <pc:docMk/>
          <pc:sldMk cId="1766073317" sldId="1461"/>
        </pc:sldMkLst>
        <pc:spChg chg="add mod">
          <ac:chgData name="Goldstein, Joshua Randall (jrg3bs)" userId="S::jrg3bs@virginia.edu::a3c79278-bcb5-421e-9d25-46d57f1e0e25" providerId="AD" clId="Web-{CEF0CD48-FF7D-31BD-468B-5FD2AE054EAC}" dt="2023-01-25T20:28:41.985" v="932" actId="20577"/>
          <ac:spMkLst>
            <pc:docMk/>
            <pc:sldMk cId="1766073317" sldId="1461"/>
            <ac:spMk id="3" creationId="{D8F86A17-B429-C2C2-ED53-DCCAF2835E85}"/>
          </ac:spMkLst>
        </pc:spChg>
        <pc:spChg chg="add mod">
          <ac:chgData name="Goldstein, Joshua Randall (jrg3bs)" userId="S::jrg3bs@virginia.edu::a3c79278-bcb5-421e-9d25-46d57f1e0e25" providerId="AD" clId="Web-{CEF0CD48-FF7D-31BD-468B-5FD2AE054EAC}" dt="2023-01-25T19:22:03.161" v="867" actId="20577"/>
          <ac:spMkLst>
            <pc:docMk/>
            <pc:sldMk cId="1766073317" sldId="1461"/>
            <ac:spMk id="5" creationId="{F16A8EC7-FD6B-91B4-03F9-3CF69E8DA4CB}"/>
          </ac:spMkLst>
        </pc:spChg>
        <pc:graphicFrameChg chg="add del mod modGraphic">
          <ac:chgData name="Goldstein, Joshua Randall (jrg3bs)" userId="S::jrg3bs@virginia.edu::a3c79278-bcb5-421e-9d25-46d57f1e0e25" providerId="AD" clId="Web-{CEF0CD48-FF7D-31BD-468B-5FD2AE054EAC}" dt="2023-01-25T19:21:08.018" v="820"/>
          <ac:graphicFrameMkLst>
            <pc:docMk/>
            <pc:sldMk cId="1766073317" sldId="1461"/>
            <ac:graphicFrameMk id="2" creationId="{550F508E-538A-D117-1947-669A5789197C}"/>
          </ac:graphicFrameMkLst>
        </pc:graphicFrameChg>
        <pc:graphicFrameChg chg="add mod modGraphic">
          <ac:chgData name="Goldstein, Joshua Randall (jrg3bs)" userId="S::jrg3bs@virginia.edu::a3c79278-bcb5-421e-9d25-46d57f1e0e25" providerId="AD" clId="Web-{CEF0CD48-FF7D-31BD-468B-5FD2AE054EAC}" dt="2023-01-25T19:28:40.769" v="914"/>
          <ac:graphicFrameMkLst>
            <pc:docMk/>
            <pc:sldMk cId="1766073317" sldId="1461"/>
            <ac:graphicFrameMk id="4" creationId="{6C3D817B-B710-3DA2-DE7F-846830347B8C}"/>
          </ac:graphicFrameMkLst>
        </pc:graphicFrameChg>
        <pc:graphicFrameChg chg="add del mod modGraphic">
          <ac:chgData name="Goldstein, Joshua Randall (jrg3bs)" userId="S::jrg3bs@virginia.edu::a3c79278-bcb5-421e-9d25-46d57f1e0e25" providerId="AD" clId="Web-{CEF0CD48-FF7D-31BD-468B-5FD2AE054EAC}" dt="2023-01-25T17:34:33.313" v="12"/>
          <ac:graphicFrameMkLst>
            <pc:docMk/>
            <pc:sldMk cId="1766073317" sldId="1461"/>
            <ac:graphicFrameMk id="6" creationId="{F4C6B27D-2DCC-B009-DCD2-5F3ED1C8CF05}"/>
          </ac:graphicFrameMkLst>
        </pc:graphicFrameChg>
        <pc:graphicFrameChg chg="add del mod modGraphic">
          <ac:chgData name="Goldstein, Joshua Randall (jrg3bs)" userId="S::jrg3bs@virginia.edu::a3c79278-bcb5-421e-9d25-46d57f1e0e25" providerId="AD" clId="Web-{CEF0CD48-FF7D-31BD-468B-5FD2AE054EAC}" dt="2023-01-25T19:19:51.093" v="774"/>
          <ac:graphicFrameMkLst>
            <pc:docMk/>
            <pc:sldMk cId="1766073317" sldId="1461"/>
            <ac:graphicFrameMk id="7" creationId="{6E1766B1-DE8C-AD54-DB4B-BB7B5310F6F7}"/>
          </ac:graphicFrameMkLst>
        </pc:graphicFrameChg>
        <pc:graphicFrameChg chg="add del mod">
          <ac:chgData name="Goldstein, Joshua Randall (jrg3bs)" userId="S::jrg3bs@virginia.edu::a3c79278-bcb5-421e-9d25-46d57f1e0e25" providerId="AD" clId="Web-{CEF0CD48-FF7D-31BD-468B-5FD2AE054EAC}" dt="2023-01-25T17:39:59.651" v="159"/>
          <ac:graphicFrameMkLst>
            <pc:docMk/>
            <pc:sldMk cId="1766073317" sldId="1461"/>
            <ac:graphicFrameMk id="8" creationId="{73213BBF-27FE-6680-373C-86F4A338F9E6}"/>
          </ac:graphicFrameMkLst>
        </pc:graphicFrameChg>
        <pc:graphicFrameChg chg="add del mod modGraphic">
          <ac:chgData name="Goldstein, Joshua Randall (jrg3bs)" userId="S::jrg3bs@virginia.edu::a3c79278-bcb5-421e-9d25-46d57f1e0e25" providerId="AD" clId="Web-{CEF0CD48-FF7D-31BD-468B-5FD2AE054EAC}" dt="2023-01-25T17:41:38.795" v="166"/>
          <ac:graphicFrameMkLst>
            <pc:docMk/>
            <pc:sldMk cId="1766073317" sldId="1461"/>
            <ac:graphicFrameMk id="9" creationId="{D21EA3F4-DC98-ED28-E792-911516FD30BE}"/>
          </ac:graphicFrameMkLst>
        </pc:graphicFrameChg>
        <pc:graphicFrameChg chg="add mod modGraphic">
          <ac:chgData name="Goldstein, Joshua Randall (jrg3bs)" userId="S::jrg3bs@virginia.edu::a3c79278-bcb5-421e-9d25-46d57f1e0e25" providerId="AD" clId="Web-{CEF0CD48-FF7D-31BD-468B-5FD2AE054EAC}" dt="2023-01-25T19:28:57.145" v="918"/>
          <ac:graphicFrameMkLst>
            <pc:docMk/>
            <pc:sldMk cId="1766073317" sldId="1461"/>
            <ac:graphicFrameMk id="10" creationId="{EBB6E9E2-C624-BFBA-B4B5-FF56A59D6776}"/>
          </ac:graphicFrameMkLst>
        </pc:graphicFrameChg>
      </pc:sldChg>
      <pc:sldChg chg="addSp delSp modSp add replId">
        <pc:chgData name="Goldstein, Joshua Randall (jrg3bs)" userId="S::jrg3bs@virginia.edu::a3c79278-bcb5-421e-9d25-46d57f1e0e25" providerId="AD" clId="Web-{CEF0CD48-FF7D-31BD-468B-5FD2AE054EAC}" dt="2023-01-25T17:59:52.891" v="739" actId="20577"/>
        <pc:sldMkLst>
          <pc:docMk/>
          <pc:sldMk cId="2439114693" sldId="1462"/>
        </pc:sldMkLst>
        <pc:spChg chg="mod">
          <ac:chgData name="Goldstein, Joshua Randall (jrg3bs)" userId="S::jrg3bs@virginia.edu::a3c79278-bcb5-421e-9d25-46d57f1e0e25" providerId="AD" clId="Web-{CEF0CD48-FF7D-31BD-468B-5FD2AE054EAC}" dt="2023-01-25T17:59:52.891" v="739" actId="20577"/>
          <ac:spMkLst>
            <pc:docMk/>
            <pc:sldMk cId="2439114693" sldId="1462"/>
            <ac:spMk id="3" creationId="{D8F86A17-B429-C2C2-ED53-DCCAF2835E85}"/>
          </ac:spMkLst>
        </pc:spChg>
        <pc:spChg chg="del">
          <ac:chgData name="Goldstein, Joshua Randall (jrg3bs)" userId="S::jrg3bs@virginia.edu::a3c79278-bcb5-421e-9d25-46d57f1e0e25" providerId="AD" clId="Web-{CEF0CD48-FF7D-31BD-468B-5FD2AE054EAC}" dt="2023-01-25T17:46:11.053" v="319"/>
          <ac:spMkLst>
            <pc:docMk/>
            <pc:sldMk cId="2439114693" sldId="1462"/>
            <ac:spMk id="5" creationId="{F16A8EC7-FD6B-91B4-03F9-3CF69E8DA4CB}"/>
          </ac:spMkLst>
        </pc:spChg>
        <pc:spChg chg="add mod">
          <ac:chgData name="Goldstein, Joshua Randall (jrg3bs)" userId="S::jrg3bs@virginia.edu::a3c79278-bcb5-421e-9d25-46d57f1e0e25" providerId="AD" clId="Web-{CEF0CD48-FF7D-31BD-468B-5FD2AE054EAC}" dt="2023-01-25T17:59:06.374" v="721" actId="1076"/>
          <ac:spMkLst>
            <pc:docMk/>
            <pc:sldMk cId="2439114693" sldId="1462"/>
            <ac:spMk id="13" creationId="{D01472CD-1480-7D7A-73C9-EF969331A500}"/>
          </ac:spMkLst>
        </pc:spChg>
        <pc:spChg chg="add mod">
          <ac:chgData name="Goldstein, Joshua Randall (jrg3bs)" userId="S::jrg3bs@virginia.edu::a3c79278-bcb5-421e-9d25-46d57f1e0e25" providerId="AD" clId="Web-{CEF0CD48-FF7D-31BD-468B-5FD2AE054EAC}" dt="2023-01-25T17:59:29.234" v="727" actId="1076"/>
          <ac:spMkLst>
            <pc:docMk/>
            <pc:sldMk cId="2439114693" sldId="1462"/>
            <ac:spMk id="14" creationId="{3C599DE0-B04B-C9BE-A83C-A6C28E262964}"/>
          </ac:spMkLst>
        </pc:spChg>
        <pc:spChg chg="add mod">
          <ac:chgData name="Goldstein, Joshua Randall (jrg3bs)" userId="S::jrg3bs@virginia.edu::a3c79278-bcb5-421e-9d25-46d57f1e0e25" providerId="AD" clId="Web-{CEF0CD48-FF7D-31BD-468B-5FD2AE054EAC}" dt="2023-01-25T17:59:47.313" v="737" actId="1076"/>
          <ac:spMkLst>
            <pc:docMk/>
            <pc:sldMk cId="2439114693" sldId="1462"/>
            <ac:spMk id="15" creationId="{CB3E3AFC-BA5F-D887-0101-A1EBCC71C0B7}"/>
          </ac:spMkLst>
        </pc:spChg>
        <pc:graphicFrameChg chg="add mod modGraphic">
          <ac:chgData name="Goldstein, Joshua Randall (jrg3bs)" userId="S::jrg3bs@virginia.edu::a3c79278-bcb5-421e-9d25-46d57f1e0e25" providerId="AD" clId="Web-{CEF0CD48-FF7D-31BD-468B-5FD2AE054EAC}" dt="2023-01-25T17:56:01.915" v="556"/>
          <ac:graphicFrameMkLst>
            <pc:docMk/>
            <pc:sldMk cId="2439114693" sldId="1462"/>
            <ac:graphicFrameMk id="4" creationId="{0879C905-8B13-AE62-31D4-F09244251376}"/>
          </ac:graphicFrameMkLst>
        </pc:graphicFrameChg>
        <pc:graphicFrameChg chg="del">
          <ac:chgData name="Goldstein, Joshua Randall (jrg3bs)" userId="S::jrg3bs@virginia.edu::a3c79278-bcb5-421e-9d25-46d57f1e0e25" providerId="AD" clId="Web-{CEF0CD48-FF7D-31BD-468B-5FD2AE054EAC}" dt="2023-01-25T17:46:17.428" v="321"/>
          <ac:graphicFrameMkLst>
            <pc:docMk/>
            <pc:sldMk cId="2439114693" sldId="1462"/>
            <ac:graphicFrameMk id="7" creationId="{6E1766B1-DE8C-AD54-DB4B-BB7B5310F6F7}"/>
          </ac:graphicFrameMkLst>
        </pc:graphicFrameChg>
        <pc:graphicFrameChg chg="add mod modGraphic">
          <ac:chgData name="Goldstein, Joshua Randall (jrg3bs)" userId="S::jrg3bs@virginia.edu::a3c79278-bcb5-421e-9d25-46d57f1e0e25" providerId="AD" clId="Web-{CEF0CD48-FF7D-31BD-468B-5FD2AE054EAC}" dt="2023-01-25T17:55:57.134" v="552"/>
          <ac:graphicFrameMkLst>
            <pc:docMk/>
            <pc:sldMk cId="2439114693" sldId="1462"/>
            <ac:graphicFrameMk id="8" creationId="{696797D1-34B7-8CFD-E3AE-0D7810DF494E}"/>
          </ac:graphicFrameMkLst>
        </pc:graphicFrameChg>
        <pc:graphicFrameChg chg="del">
          <ac:chgData name="Goldstein, Joshua Randall (jrg3bs)" userId="S::jrg3bs@virginia.edu::a3c79278-bcb5-421e-9d25-46d57f1e0e25" providerId="AD" clId="Web-{CEF0CD48-FF7D-31BD-468B-5FD2AE054EAC}" dt="2023-01-25T17:46:14.116" v="320"/>
          <ac:graphicFrameMkLst>
            <pc:docMk/>
            <pc:sldMk cId="2439114693" sldId="1462"/>
            <ac:graphicFrameMk id="10" creationId="{EBB6E9E2-C624-BFBA-B4B5-FF56A59D6776}"/>
          </ac:graphicFrameMkLst>
        </pc:graphicFrameChg>
        <pc:picChg chg="add del">
          <ac:chgData name="Goldstein, Joshua Randall (jrg3bs)" userId="S::jrg3bs@virginia.edu::a3c79278-bcb5-421e-9d25-46d57f1e0e25" providerId="AD" clId="Web-{CEF0CD48-FF7D-31BD-468B-5FD2AE054EAC}" dt="2023-01-25T17:50:44.390" v="357"/>
          <ac:picMkLst>
            <pc:docMk/>
            <pc:sldMk cId="2439114693" sldId="1462"/>
            <ac:picMk id="11" creationId="{E29E3789-F412-8F3C-B0C6-6C6B0712FC7F}"/>
          </ac:picMkLst>
        </pc:picChg>
      </pc:sldChg>
      <pc:sldChg chg="addSp delSp modSp new del">
        <pc:chgData name="Goldstein, Joshua Randall (jrg3bs)" userId="S::jrg3bs@virginia.edu::a3c79278-bcb5-421e-9d25-46d57f1e0e25" providerId="AD" clId="Web-{CEF0CD48-FF7D-31BD-468B-5FD2AE054EAC}" dt="2023-01-25T17:47:48.869" v="339"/>
        <pc:sldMkLst>
          <pc:docMk/>
          <pc:sldMk cId="2246278950" sldId="1463"/>
        </pc:sldMkLst>
        <pc:spChg chg="add del mod">
          <ac:chgData name="Goldstein, Joshua Randall (jrg3bs)" userId="S::jrg3bs@virginia.edu::a3c79278-bcb5-421e-9d25-46d57f1e0e25" providerId="AD" clId="Web-{CEF0CD48-FF7D-31BD-468B-5FD2AE054EAC}" dt="2023-01-25T17:47:38.009" v="337"/>
          <ac:spMkLst>
            <pc:docMk/>
            <pc:sldMk cId="2246278950" sldId="1463"/>
            <ac:spMk id="2" creationId="{5421C76B-DEE1-9239-4160-9194BF411BAE}"/>
          </ac:spMkLst>
        </pc:spChg>
      </pc:sldChg>
      <pc:sldChg chg="addSp modSp add replId">
        <pc:chgData name="Goldstein, Joshua Randall (jrg3bs)" userId="S::jrg3bs@virginia.edu::a3c79278-bcb5-421e-9d25-46d57f1e0e25" providerId="AD" clId="Web-{CEF0CD48-FF7D-31BD-468B-5FD2AE054EAC}" dt="2023-01-25T17:48:46.449" v="355" actId="20577"/>
        <pc:sldMkLst>
          <pc:docMk/>
          <pc:sldMk cId="1510883132" sldId="1464"/>
        </pc:sldMkLst>
        <pc:spChg chg="mod">
          <ac:chgData name="Goldstein, Joshua Randall (jrg3bs)" userId="S::jrg3bs@virginia.edu::a3c79278-bcb5-421e-9d25-46d57f1e0e25" providerId="AD" clId="Web-{CEF0CD48-FF7D-31BD-468B-5FD2AE054EAC}" dt="2023-01-25T17:47:54.307" v="348" actId="20577"/>
          <ac:spMkLst>
            <pc:docMk/>
            <pc:sldMk cId="1510883132" sldId="1464"/>
            <ac:spMk id="2" creationId="{397DFDB1-31E5-2BD3-EB00-787F3C6B603A}"/>
          </ac:spMkLst>
        </pc:spChg>
        <pc:spChg chg="mod">
          <ac:chgData name="Goldstein, Joshua Randall (jrg3bs)" userId="S::jrg3bs@virginia.edu::a3c79278-bcb5-421e-9d25-46d57f1e0e25" providerId="AD" clId="Web-{CEF0CD48-FF7D-31BD-468B-5FD2AE054EAC}" dt="2023-01-25T17:48:46.449" v="355" actId="20577"/>
          <ac:spMkLst>
            <pc:docMk/>
            <pc:sldMk cId="1510883132" sldId="1464"/>
            <ac:spMk id="3" creationId="{EE9E10B3-16C1-A3D2-DB70-DDDF5DF95C41}"/>
          </ac:spMkLst>
        </pc:spChg>
        <pc:picChg chg="add mod">
          <ac:chgData name="Goldstein, Joshua Randall (jrg3bs)" userId="S::jrg3bs@virginia.edu::a3c79278-bcb5-421e-9d25-46d57f1e0e25" providerId="AD" clId="Web-{CEF0CD48-FF7D-31BD-468B-5FD2AE054EAC}" dt="2023-01-25T17:48:33.495" v="354" actId="1076"/>
          <ac:picMkLst>
            <pc:docMk/>
            <pc:sldMk cId="1510883132" sldId="1464"/>
            <ac:picMk id="5" creationId="{43272C4C-AC22-1E48-B2E9-8A5426D1B1DE}"/>
          </ac:picMkLst>
        </pc:picChg>
      </pc:sldChg>
      <pc:sldChg chg="modSp add replId">
        <pc:chgData name="Goldstein, Joshua Randall (jrg3bs)" userId="S::jrg3bs@virginia.edu::a3c79278-bcb5-421e-9d25-46d57f1e0e25" providerId="AD" clId="Web-{CEF0CD48-FF7D-31BD-468B-5FD2AE054EAC}" dt="2023-01-25T17:59:59.329" v="743" actId="20577"/>
        <pc:sldMkLst>
          <pc:docMk/>
          <pc:sldMk cId="1848916487" sldId="1465"/>
        </pc:sldMkLst>
        <pc:spChg chg="mod">
          <ac:chgData name="Goldstein, Joshua Randall (jrg3bs)" userId="S::jrg3bs@virginia.edu::a3c79278-bcb5-421e-9d25-46d57f1e0e25" providerId="AD" clId="Web-{CEF0CD48-FF7D-31BD-468B-5FD2AE054EAC}" dt="2023-01-25T17:59:59.329" v="743" actId="20577"/>
          <ac:spMkLst>
            <pc:docMk/>
            <pc:sldMk cId="1848916487" sldId="1465"/>
            <ac:spMk id="3" creationId="{D8F86A17-B429-C2C2-ED53-DCCAF2835E85}"/>
          </ac:spMkLst>
        </pc:spChg>
      </pc:sldChg>
      <pc:sldChg chg="addSp modSp new">
        <pc:chgData name="Goldstein, Joshua Randall (jrg3bs)" userId="S::jrg3bs@virginia.edu::a3c79278-bcb5-421e-9d25-46d57f1e0e25" providerId="AD" clId="Web-{CEF0CD48-FF7D-31BD-468B-5FD2AE054EAC}" dt="2023-01-25T18:02:09.505" v="772" actId="20577"/>
        <pc:sldMkLst>
          <pc:docMk/>
          <pc:sldMk cId="3858985565" sldId="1466"/>
        </pc:sldMkLst>
        <pc:spChg chg="add mod">
          <ac:chgData name="Goldstein, Joshua Randall (jrg3bs)" userId="S::jrg3bs@virginia.edu::a3c79278-bcb5-421e-9d25-46d57f1e0e25" providerId="AD" clId="Web-{CEF0CD48-FF7D-31BD-468B-5FD2AE054EAC}" dt="2023-01-25T18:01:08.315" v="758" actId="20577"/>
          <ac:spMkLst>
            <pc:docMk/>
            <pc:sldMk cId="3858985565" sldId="1466"/>
            <ac:spMk id="3" creationId="{03889967-D78C-807F-9AEE-6FEB73713E3E}"/>
          </ac:spMkLst>
        </pc:spChg>
        <pc:spChg chg="add mod">
          <ac:chgData name="Goldstein, Joshua Randall (jrg3bs)" userId="S::jrg3bs@virginia.edu::a3c79278-bcb5-421e-9d25-46d57f1e0e25" providerId="AD" clId="Web-{CEF0CD48-FF7D-31BD-468B-5FD2AE054EAC}" dt="2023-01-25T18:02:09.505" v="772" actId="20577"/>
          <ac:spMkLst>
            <pc:docMk/>
            <pc:sldMk cId="3858985565" sldId="1466"/>
            <ac:spMk id="5" creationId="{6FE55CF7-91CA-8AF3-3D69-CA1CDE3238A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DOD Demographic Reports</c:v>
                </c:pt>
              </c:strCache>
            </c:strRef>
          </c:tx>
          <c:spPr>
            <a:ln w="28575" cap="rnd">
              <a:solidFill>
                <a:schemeClr val="accent6">
                  <a:lumMod val="60000"/>
                  <a:lumOff val="40000"/>
                </a:schemeClr>
              </a:solidFill>
              <a:round/>
            </a:ln>
            <a:effectLst/>
          </c:spPr>
          <c:marker>
            <c:symbol val="circle"/>
            <c:size val="5"/>
            <c:spPr>
              <a:solidFill>
                <a:schemeClr val="accent6">
                  <a:lumMod val="60000"/>
                  <a:lumOff val="40000"/>
                </a:schemeClr>
              </a:solidFill>
              <a:ln w="9525">
                <a:solidFill>
                  <a:schemeClr val="accent6">
                    <a:lumMod val="60000"/>
                    <a:lumOff val="40000"/>
                  </a:schemeClr>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Sheet1!$B$2:$B$21</c:f>
              <c:numCache>
                <c:formatCode>#,##0</c:formatCode>
                <c:ptCount val="20"/>
                <c:pt idx="0">
                  <c:v>479026</c:v>
                </c:pt>
                <c:pt idx="1">
                  <c:v>476289</c:v>
                </c:pt>
                <c:pt idx="2">
                  <c:v>484551</c:v>
                </c:pt>
                <c:pt idx="3">
                  <c:v>493563</c:v>
                </c:pt>
                <c:pt idx="4">
                  <c:v>494291</c:v>
                </c:pt>
                <c:pt idx="5">
                  <c:v>486483</c:v>
                </c:pt>
                <c:pt idx="6">
                  <c:v>502790</c:v>
                </c:pt>
                <c:pt idx="7">
                  <c:v>517783</c:v>
                </c:pt>
                <c:pt idx="8">
                  <c:v>539675</c:v>
                </c:pt>
                <c:pt idx="9">
                  <c:v>549015</c:v>
                </c:pt>
                <c:pt idx="10">
                  <c:v>561979</c:v>
                </c:pt>
                <c:pt idx="11">
                  <c:v>561437</c:v>
                </c:pt>
                <c:pt idx="12">
                  <c:v>546057</c:v>
                </c:pt>
                <c:pt idx="13">
                  <c:v>528070</c:v>
                </c:pt>
                <c:pt idx="14">
                  <c:v>504330</c:v>
                </c:pt>
                <c:pt idx="15">
                  <c:v>487366</c:v>
                </c:pt>
                <c:pt idx="16">
                  <c:v>471271</c:v>
                </c:pt>
                <c:pt idx="17">
                  <c:v>472047</c:v>
                </c:pt>
                <c:pt idx="18">
                  <c:v>471990</c:v>
                </c:pt>
                <c:pt idx="19">
                  <c:v>479785</c:v>
                </c:pt>
              </c:numCache>
            </c:numRef>
          </c:val>
          <c:smooth val="0"/>
          <c:extLst>
            <c:ext xmlns:c16="http://schemas.microsoft.com/office/drawing/2014/chart" uri="{C3380CC4-5D6E-409C-BE32-E72D297353CC}">
              <c16:uniqueId val="{00000000-243E-4A5A-B381-E4F9325FB7E3}"/>
            </c:ext>
          </c:extLst>
        </c:ser>
        <c:ser>
          <c:idx val="1"/>
          <c:order val="1"/>
          <c:tx>
            <c:strRef>
              <c:f>Sheet1!$C$1</c:f>
              <c:strCache>
                <c:ptCount val="1"/>
                <c:pt idx="0">
                  <c:v>SDAD Cohort Sample</c:v>
                </c:pt>
              </c:strCache>
            </c:strRef>
          </c:tx>
          <c:spPr>
            <a:ln w="28575" cap="rnd">
              <a:solidFill>
                <a:schemeClr val="accent5">
                  <a:lumMod val="75000"/>
                </a:schemeClr>
              </a:solidFill>
              <a:round/>
            </a:ln>
            <a:effectLst/>
          </c:spPr>
          <c:marker>
            <c:symbol val="circle"/>
            <c:size val="5"/>
            <c:spPr>
              <a:solidFill>
                <a:schemeClr val="accent1"/>
              </a:solidFill>
              <a:ln w="9525">
                <a:solidFill>
                  <a:schemeClr val="accent5">
                    <a:lumMod val="75000"/>
                  </a:schemeClr>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Sheet1!$C$2:$C$21</c:f>
              <c:numCache>
                <c:formatCode>#,##0</c:formatCode>
                <c:ptCount val="20"/>
                <c:pt idx="1">
                  <c:v>478491</c:v>
                </c:pt>
                <c:pt idx="2">
                  <c:v>484551</c:v>
                </c:pt>
                <c:pt idx="3">
                  <c:v>493563</c:v>
                </c:pt>
                <c:pt idx="4">
                  <c:v>494281</c:v>
                </c:pt>
                <c:pt idx="5">
                  <c:v>486485</c:v>
                </c:pt>
                <c:pt idx="6">
                  <c:v>502790</c:v>
                </c:pt>
                <c:pt idx="7">
                  <c:v>535226</c:v>
                </c:pt>
                <c:pt idx="8">
                  <c:v>557722</c:v>
                </c:pt>
                <c:pt idx="9">
                  <c:v>567308</c:v>
                </c:pt>
                <c:pt idx="10">
                  <c:v>580010</c:v>
                </c:pt>
                <c:pt idx="11">
                  <c:v>573099</c:v>
                </c:pt>
                <c:pt idx="12">
                  <c:v>557815</c:v>
                </c:pt>
                <c:pt idx="13">
                  <c:v>539615</c:v>
                </c:pt>
                <c:pt idx="14">
                  <c:v>504330</c:v>
                </c:pt>
                <c:pt idx="15">
                  <c:v>487366</c:v>
                </c:pt>
                <c:pt idx="16">
                  <c:v>471271</c:v>
                </c:pt>
                <c:pt idx="17">
                  <c:v>472045</c:v>
                </c:pt>
                <c:pt idx="18">
                  <c:v>471989</c:v>
                </c:pt>
                <c:pt idx="19">
                  <c:v>479785</c:v>
                </c:pt>
              </c:numCache>
            </c:numRef>
          </c:val>
          <c:smooth val="0"/>
          <c:extLst>
            <c:ext xmlns:c16="http://schemas.microsoft.com/office/drawing/2014/chart" uri="{C3380CC4-5D6E-409C-BE32-E72D297353CC}">
              <c16:uniqueId val="{00000001-243E-4A5A-B381-E4F9325FB7E3}"/>
            </c:ext>
          </c:extLst>
        </c:ser>
        <c:ser>
          <c:idx val="2"/>
          <c:order val="2"/>
          <c:tx>
            <c:strRef>
              <c:f>Sheet1!$D$1</c:f>
              <c:strCache>
                <c:ptCount val="1"/>
                <c:pt idx="0">
                  <c:v>SDAD Cohort Active Duty Only Sample (No Reservists or Nat. Guard)</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Sheet1!$D$2:$D$21</c:f>
              <c:numCache>
                <c:formatCode>#,##0</c:formatCode>
                <c:ptCount val="20"/>
                <c:pt idx="0">
                  <c:v>433240</c:v>
                </c:pt>
                <c:pt idx="1">
                  <c:v>435970</c:v>
                </c:pt>
                <c:pt idx="2">
                  <c:v>438921</c:v>
                </c:pt>
                <c:pt idx="3">
                  <c:v>445958</c:v>
                </c:pt>
                <c:pt idx="4">
                  <c:v>444618</c:v>
                </c:pt>
                <c:pt idx="5">
                  <c:v>437832</c:v>
                </c:pt>
                <c:pt idx="6">
                  <c:v>491756</c:v>
                </c:pt>
                <c:pt idx="7">
                  <c:v>527801</c:v>
                </c:pt>
                <c:pt idx="8">
                  <c:v>549238</c:v>
                </c:pt>
                <c:pt idx="9">
                  <c:v>563020</c:v>
                </c:pt>
                <c:pt idx="10">
                  <c:v>576328</c:v>
                </c:pt>
                <c:pt idx="11">
                  <c:v>568932</c:v>
                </c:pt>
                <c:pt idx="12">
                  <c:v>554601</c:v>
                </c:pt>
                <c:pt idx="13">
                  <c:v>536768</c:v>
                </c:pt>
                <c:pt idx="14">
                  <c:v>502006</c:v>
                </c:pt>
                <c:pt idx="15">
                  <c:v>485208</c:v>
                </c:pt>
                <c:pt idx="16">
                  <c:v>469124</c:v>
                </c:pt>
                <c:pt idx="17">
                  <c:v>469663</c:v>
                </c:pt>
                <c:pt idx="18">
                  <c:v>469663</c:v>
                </c:pt>
                <c:pt idx="19">
                  <c:v>476914</c:v>
                </c:pt>
              </c:numCache>
            </c:numRef>
          </c:val>
          <c:smooth val="0"/>
          <c:extLst>
            <c:ext xmlns:c16="http://schemas.microsoft.com/office/drawing/2014/chart" uri="{C3380CC4-5D6E-409C-BE32-E72D297353CC}">
              <c16:uniqueId val="{00000002-243E-4A5A-B381-E4F9325FB7E3}"/>
            </c:ext>
          </c:extLst>
        </c:ser>
        <c:dLbls>
          <c:showLegendKey val="0"/>
          <c:showVal val="0"/>
          <c:showCatName val="0"/>
          <c:showSerName val="0"/>
          <c:showPercent val="0"/>
          <c:showBubbleSize val="0"/>
        </c:dLbls>
        <c:marker val="1"/>
        <c:smooth val="0"/>
        <c:axId val="1995160192"/>
        <c:axId val="202499632"/>
      </c:lineChart>
      <c:catAx>
        <c:axId val="19951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499632"/>
        <c:crosses val="autoZero"/>
        <c:auto val="1"/>
        <c:lblAlgn val="ctr"/>
        <c:lblOffset val="100"/>
        <c:noMultiLvlLbl val="0"/>
      </c:catAx>
      <c:valAx>
        <c:axId val="202499632"/>
        <c:scaling>
          <c:orientation val="minMax"/>
          <c:max val="600000"/>
          <c:min val="42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a:t>Count of Soldiers (</a:t>
                </a:r>
                <a:r>
                  <a:rPr lang="en-US" sz="1800" b="1" i="1"/>
                  <a:t>N</a:t>
                </a:r>
                <a:r>
                  <a:rPr lang="en-US" sz="1800" b="1"/>
                  <a:t>)</a:t>
                </a:r>
              </a:p>
            </c:rich>
          </c:tx>
          <c:layout>
            <c:manualLayout>
              <c:xMode val="edge"/>
              <c:yMode val="edge"/>
              <c:x val="8.9930278538971169E-3"/>
              <c:y val="0.2128481423410695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516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RAND Report</c:v>
                </c:pt>
              </c:strCache>
            </c:strRef>
          </c:tx>
          <c:spPr>
            <a:ln w="28575" cap="rnd">
              <a:solidFill>
                <a:srgbClr val="B19DC3"/>
              </a:solidFill>
              <a:round/>
            </a:ln>
            <a:effectLst/>
          </c:spPr>
          <c:marker>
            <c:symbol val="circle"/>
            <c:size val="5"/>
            <c:spPr>
              <a:solidFill>
                <a:srgbClr val="B19DC3"/>
              </a:solidFill>
              <a:ln w="9525">
                <a:solidFill>
                  <a:srgbClr val="B19DC3"/>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Sheet1!$B$2:$B$21</c:f>
              <c:numCache>
                <c:formatCode>#,##0</c:formatCode>
                <c:ptCount val="20"/>
                <c:pt idx="0">
                  <c:v>80113</c:v>
                </c:pt>
                <c:pt idx="1">
                  <c:v>75855</c:v>
                </c:pt>
                <c:pt idx="2">
                  <c:v>79585</c:v>
                </c:pt>
                <c:pt idx="3">
                  <c:v>74132</c:v>
                </c:pt>
                <c:pt idx="4">
                  <c:v>77586</c:v>
                </c:pt>
                <c:pt idx="5">
                  <c:v>73373</c:v>
                </c:pt>
                <c:pt idx="6">
                  <c:v>80635</c:v>
                </c:pt>
                <c:pt idx="7">
                  <c:v>80407</c:v>
                </c:pt>
                <c:pt idx="8">
                  <c:v>80517</c:v>
                </c:pt>
                <c:pt idx="9">
                  <c:v>70045</c:v>
                </c:pt>
                <c:pt idx="10">
                  <c:v>74577</c:v>
                </c:pt>
                <c:pt idx="11">
                  <c:v>64019</c:v>
                </c:pt>
                <c:pt idx="12">
                  <c:v>60490</c:v>
                </c:pt>
                <c:pt idx="13">
                  <c:v>69154</c:v>
                </c:pt>
                <c:pt idx="14">
                  <c:v>57101</c:v>
                </c:pt>
                <c:pt idx="15">
                  <c:v>59117</c:v>
                </c:pt>
                <c:pt idx="16">
                  <c:v>62682</c:v>
                </c:pt>
              </c:numCache>
            </c:numRef>
          </c:val>
          <c:smooth val="0"/>
          <c:extLst>
            <c:ext xmlns:c16="http://schemas.microsoft.com/office/drawing/2014/chart" uri="{C3380CC4-5D6E-409C-BE32-E72D297353CC}">
              <c16:uniqueId val="{00000000-AC86-4A5C-9539-9FB29493E861}"/>
            </c:ext>
          </c:extLst>
        </c:ser>
        <c:ser>
          <c:idx val="1"/>
          <c:order val="1"/>
          <c:tx>
            <c:strRef>
              <c:f>Sheet1!$C$1</c:f>
              <c:strCache>
                <c:ptCount val="1"/>
                <c:pt idx="0">
                  <c:v>SDAD Accession Year Sample (Overall)</c:v>
                </c:pt>
              </c:strCache>
            </c:strRef>
          </c:tx>
          <c:spPr>
            <a:ln w="28575" cap="rnd">
              <a:solidFill>
                <a:schemeClr val="accent5">
                  <a:lumMod val="75000"/>
                </a:schemeClr>
              </a:solidFill>
              <a:round/>
            </a:ln>
            <a:effectLst/>
          </c:spPr>
          <c:marker>
            <c:symbol val="circle"/>
            <c:size val="5"/>
            <c:spPr>
              <a:solidFill>
                <a:schemeClr val="accent1"/>
              </a:solidFill>
              <a:ln w="9525">
                <a:solidFill>
                  <a:schemeClr val="accent5">
                    <a:lumMod val="75000"/>
                  </a:schemeClr>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Sheet1!$C$2:$C$21</c:f>
              <c:numCache>
                <c:formatCode>#,##0</c:formatCode>
                <c:ptCount val="20"/>
                <c:pt idx="0">
                  <c:v>64723</c:v>
                </c:pt>
                <c:pt idx="1">
                  <c:v>76145</c:v>
                </c:pt>
                <c:pt idx="2">
                  <c:v>78652</c:v>
                </c:pt>
                <c:pt idx="3">
                  <c:v>75305</c:v>
                </c:pt>
                <c:pt idx="4">
                  <c:v>80044</c:v>
                </c:pt>
                <c:pt idx="5">
                  <c:v>72751</c:v>
                </c:pt>
                <c:pt idx="6">
                  <c:v>82649</c:v>
                </c:pt>
                <c:pt idx="7">
                  <c:v>79990</c:v>
                </c:pt>
                <c:pt idx="8">
                  <c:v>88590</c:v>
                </c:pt>
                <c:pt idx="9">
                  <c:v>76621</c:v>
                </c:pt>
                <c:pt idx="10">
                  <c:v>78507</c:v>
                </c:pt>
                <c:pt idx="11">
                  <c:v>66958</c:v>
                </c:pt>
                <c:pt idx="12">
                  <c:v>66026</c:v>
                </c:pt>
                <c:pt idx="13">
                  <c:v>73578</c:v>
                </c:pt>
                <c:pt idx="14">
                  <c:v>60566</c:v>
                </c:pt>
                <c:pt idx="15">
                  <c:v>63327</c:v>
                </c:pt>
                <c:pt idx="16">
                  <c:v>62562</c:v>
                </c:pt>
                <c:pt idx="17">
                  <c:v>68422</c:v>
                </c:pt>
                <c:pt idx="18">
                  <c:v>74967</c:v>
                </c:pt>
                <c:pt idx="19">
                  <c:v>49899</c:v>
                </c:pt>
              </c:numCache>
            </c:numRef>
          </c:val>
          <c:smooth val="0"/>
          <c:extLst>
            <c:ext xmlns:c16="http://schemas.microsoft.com/office/drawing/2014/chart" uri="{C3380CC4-5D6E-409C-BE32-E72D297353CC}">
              <c16:uniqueId val="{00000001-AC86-4A5C-9539-9FB29493E861}"/>
            </c:ext>
          </c:extLst>
        </c:ser>
        <c:ser>
          <c:idx val="2"/>
          <c:order val="2"/>
          <c:tx>
            <c:strRef>
              <c:f>Sheet1!$D$1</c:f>
              <c:strCache>
                <c:ptCount val="1"/>
                <c:pt idx="0">
                  <c:v>SDAD Accession Year Sample (Enlisted Only)</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numRef>
              <c:f>Sheet1!$A$2:$A$21</c:f>
              <c:numCache>
                <c:formatCode>General</c:formatCode>
                <c:ptCount val="20"/>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numCache>
            </c:numRef>
          </c:cat>
          <c:val>
            <c:numRef>
              <c:f>Sheet1!$D$2:$D$21</c:f>
              <c:numCache>
                <c:formatCode>#,##0</c:formatCode>
                <c:ptCount val="20"/>
                <c:pt idx="0">
                  <c:v>61478</c:v>
                </c:pt>
                <c:pt idx="1">
                  <c:v>73127</c:v>
                </c:pt>
                <c:pt idx="2">
                  <c:v>74402</c:v>
                </c:pt>
                <c:pt idx="3">
                  <c:v>71202</c:v>
                </c:pt>
                <c:pt idx="4">
                  <c:v>75532</c:v>
                </c:pt>
                <c:pt idx="5">
                  <c:v>67956</c:v>
                </c:pt>
                <c:pt idx="6">
                  <c:v>77928</c:v>
                </c:pt>
                <c:pt idx="7">
                  <c:v>75435</c:v>
                </c:pt>
                <c:pt idx="8">
                  <c:v>83253</c:v>
                </c:pt>
                <c:pt idx="9">
                  <c:v>71136</c:v>
                </c:pt>
                <c:pt idx="10">
                  <c:v>72284</c:v>
                </c:pt>
                <c:pt idx="11">
                  <c:v>60127</c:v>
                </c:pt>
                <c:pt idx="12">
                  <c:v>60074</c:v>
                </c:pt>
                <c:pt idx="13">
                  <c:v>68316</c:v>
                </c:pt>
                <c:pt idx="14">
                  <c:v>55675</c:v>
                </c:pt>
                <c:pt idx="15">
                  <c:v>58457</c:v>
                </c:pt>
                <c:pt idx="16">
                  <c:v>59808</c:v>
                </c:pt>
                <c:pt idx="17">
                  <c:v>66690</c:v>
                </c:pt>
                <c:pt idx="18">
                  <c:v>74006</c:v>
                </c:pt>
                <c:pt idx="19">
                  <c:v>49660</c:v>
                </c:pt>
              </c:numCache>
            </c:numRef>
          </c:val>
          <c:smooth val="0"/>
          <c:extLst>
            <c:ext xmlns:c16="http://schemas.microsoft.com/office/drawing/2014/chart" uri="{C3380CC4-5D6E-409C-BE32-E72D297353CC}">
              <c16:uniqueId val="{00000002-AC86-4A5C-9539-9FB29493E861}"/>
            </c:ext>
          </c:extLst>
        </c:ser>
        <c:dLbls>
          <c:showLegendKey val="0"/>
          <c:showVal val="0"/>
          <c:showCatName val="0"/>
          <c:showSerName val="0"/>
          <c:showPercent val="0"/>
          <c:showBubbleSize val="0"/>
        </c:dLbls>
        <c:marker val="1"/>
        <c:smooth val="0"/>
        <c:axId val="1995160192"/>
        <c:axId val="202499632"/>
      </c:lineChart>
      <c:catAx>
        <c:axId val="199516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499632"/>
        <c:crosses val="autoZero"/>
        <c:auto val="1"/>
        <c:lblAlgn val="ctr"/>
        <c:lblOffset val="100"/>
        <c:noMultiLvlLbl val="0"/>
      </c:catAx>
      <c:valAx>
        <c:axId val="202499632"/>
        <c:scaling>
          <c:orientation val="minMax"/>
          <c:max val="90000"/>
          <c:min val="4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a:t>Count of Soldiers (</a:t>
                </a:r>
                <a:r>
                  <a:rPr lang="en-US" sz="1800" b="1" i="1"/>
                  <a:t>N</a:t>
                </a:r>
                <a:r>
                  <a:rPr lang="en-US" sz="1800" b="1"/>
                  <a:t>)</a:t>
                </a:r>
              </a:p>
            </c:rich>
          </c:tx>
          <c:layout>
            <c:manualLayout>
              <c:xMode val="edge"/>
              <c:yMode val="edge"/>
              <c:x val="7.5842794779200882E-3"/>
              <c:y val="0.23926257816855928"/>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95160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va-bi-sdad.github.io/dspg22ari2/data.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46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868754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13</a:t>
            </a:fld>
            <a:endParaRPr lang="en-US"/>
          </a:p>
        </p:txBody>
      </p:sp>
    </p:spTree>
    <p:extLst>
      <p:ext uri="{BB962C8B-B14F-4D97-AF65-F5344CB8AC3E}">
        <p14:creationId xmlns:p14="http://schemas.microsoft.com/office/powerpoint/2010/main" val="262551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63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27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357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Modified Brinley plots</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Blampied, N. M. (2017). Analyzing therapeutic change using modified Brinley plots: History, construction, and interpretation. Behavior Therapy, 48, 115–127. https://doi.org/10.1016/j.beth.2016.09.002 </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6367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Modified Brinley plots</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Blampied, N. M. (2017). Analyzing therapeutic change using modified Brinley plots: History, construction, and interpretation. Behavior Therapy, 48, 115–127. https://doi.org/10.1016/j.beth.2016.09.002 </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5158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b="0">
                <a:solidFill>
                  <a:srgbClr val="000000"/>
                </a:solidFill>
                <a:effectLst/>
                <a:latin typeface="Times New Roman" panose="02020603050405020304" pitchFamily="18" charset="0"/>
                <a:ea typeface="Calibri" panose="020F0502020204030204" pitchFamily="34" charset="0"/>
              </a:rPr>
              <a:t>For our project in the PDE, we have access to just over 20 years of data…need to understand the contexts surrounding that timeframe to better inform modeling</a:t>
            </a:r>
            <a:endParaRPr lang="en-US" sz="1800" b="0">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31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Inform our modeling, determine if data consistent with other publicly-reported results, data quality checks; provided a good exercise to immerse new team members into PDE data sources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088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Wanted to ensure that our data matches those reported in public releases, looked at accessions and Army cohort compositions and matched results with those in DOD demographics reports and RAND accession reports.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200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buFont typeface="Courier New"/>
              <a:buChar char="○"/>
            </a:pPr>
            <a:r>
              <a:rPr lang="en-US"/>
              <a:t>Personnel changes/intro ZZ</a:t>
            </a:r>
          </a:p>
          <a:p>
            <a:pPr marL="285750" lvl="1" indent="-285750">
              <a:buFont typeface="Courier New"/>
              <a:buChar char="○"/>
            </a:pPr>
            <a:r>
              <a:rPr lang="en-US"/>
              <a:t>JT performance paper</a:t>
            </a:r>
            <a:endParaRPr lang="en-US">
              <a:cs typeface="Calibri"/>
            </a:endParaRPr>
          </a:p>
          <a:p>
            <a:pPr marL="742950" lvl="3" indent="-285750">
              <a:buFont typeface="Wingdings"/>
              <a:buChar char="▪"/>
            </a:pPr>
            <a:r>
              <a:rPr lang="en-US"/>
              <a:t>Target journal: Human Performance</a:t>
            </a:r>
            <a:endParaRPr lang="en-US">
              <a:cs typeface="Calibri"/>
            </a:endParaRPr>
          </a:p>
          <a:p>
            <a:pPr marL="285750" lvl="1" indent="-285750">
              <a:buFont typeface="Courier New"/>
              <a:buChar char="○"/>
            </a:pPr>
            <a:r>
              <a:rPr lang="en-US"/>
              <a:t>ZZ modeling </a:t>
            </a:r>
            <a:endParaRPr lang="en-US">
              <a:cs typeface="Calibri"/>
            </a:endParaRPr>
          </a:p>
          <a:p>
            <a:pPr marL="742950" lvl="3" indent="-285750">
              <a:buFont typeface="Wingdings"/>
              <a:buChar char="▪"/>
            </a:pPr>
            <a:r>
              <a:rPr lang="en-US"/>
              <a:t>Timeline 4-5 months</a:t>
            </a:r>
            <a:endParaRPr lang="en-US">
              <a:cs typeface="Calibri"/>
            </a:endParaRPr>
          </a:p>
          <a:p>
            <a:pPr marL="742950" lvl="3" indent="-285750">
              <a:buFont typeface="Wingdings"/>
              <a:buChar char="▪"/>
            </a:pPr>
            <a:r>
              <a:rPr lang="en-US"/>
              <a:t>Outlier detection</a:t>
            </a:r>
            <a:endParaRPr lang="en-US">
              <a:cs typeface="Calibri"/>
            </a:endParaRPr>
          </a:p>
          <a:p>
            <a:pPr marL="742950" lvl="4" indent="-285750">
              <a:buFont typeface="Symbol"/>
              <a:buChar char="•"/>
            </a:pPr>
            <a:r>
              <a:rPr lang="en-US"/>
              <a:t>Preliminary visual analysis of data with outliers</a:t>
            </a:r>
            <a:endParaRPr lang="en-US">
              <a:cs typeface="Calibri"/>
            </a:endParaRPr>
          </a:p>
          <a:p>
            <a:pPr marL="742950" lvl="3" indent="-285750">
              <a:buFont typeface="Wingdings"/>
              <a:buChar char="▪"/>
            </a:pPr>
            <a:r>
              <a:rPr lang="en-US"/>
              <a:t>Do we have the correct data?</a:t>
            </a:r>
            <a:endParaRPr lang="en-US">
              <a:cs typeface="Calibri"/>
            </a:endParaRPr>
          </a:p>
          <a:p>
            <a:pPr marL="285750" lvl="1" indent="-285750">
              <a:buFont typeface="Courier New"/>
              <a:buChar char="○"/>
            </a:pPr>
            <a:r>
              <a:rPr lang="en-US"/>
              <a:t>Results from planned linear modeling – effects of GAT constructs JG</a:t>
            </a:r>
          </a:p>
          <a:p>
            <a:pPr marL="285750" lvl="1" indent="-285750">
              <a:buFont typeface="Courier New"/>
              <a:buChar char="○"/>
            </a:pPr>
            <a:r>
              <a:rPr lang="en-US"/>
              <a:t>Qualitative analysis – JT</a:t>
            </a:r>
          </a:p>
          <a:p>
            <a:pPr marL="285750" lvl="1" indent="-285750">
              <a:buFont typeface="Courier New"/>
              <a:buChar char="○"/>
            </a:pPr>
            <a:r>
              <a:rPr lang="en-US"/>
              <a:t>List of papers/reports waiting for approval</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2235831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Note: DOD Demo Reports include reservists and guard on ‘active status’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244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1954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2400">
                <a:solidFill>
                  <a:srgbClr val="002060"/>
                </a:solidFill>
                <a:latin typeface="ITC Franklin Gothic Std Book" panose="020B0504030503020204" pitchFamily="34" charset="0"/>
              </a:rPr>
              <a:t>Want to examine a baseline understanding of predictors and outcomes related to performance using PDE data. </a:t>
            </a:r>
          </a:p>
          <a:p>
            <a:pPr marL="0" indent="0" defTabSz="685800">
              <a:spcBef>
                <a:spcPts val="600"/>
              </a:spcBef>
              <a:spcAft>
                <a:spcPts val="600"/>
              </a:spcAft>
              <a:buFont typeface="Arial" panose="020B0604020202020204" pitchFamily="34" charset="0"/>
              <a:buNone/>
              <a:defRPr/>
            </a:pPr>
            <a:endParaRPr lang="en-US" sz="2400" b="1">
              <a:solidFill>
                <a:srgbClr val="002060"/>
              </a:solidFill>
              <a:latin typeface="ITC Franklin Gothic Std Book" panose="020B0504030503020204" pitchFamily="34" charset="0"/>
            </a:endParaRPr>
          </a:p>
          <a:p>
            <a:pPr marL="342900" indent="-342900" defTabSz="685800">
              <a:spcBef>
                <a:spcPts val="600"/>
              </a:spcBef>
              <a:spcAft>
                <a:spcPts val="600"/>
              </a:spcAft>
              <a:buFont typeface="Arial" panose="020B0604020202020204" pitchFamily="34" charset="0"/>
              <a:buChar char="•"/>
              <a:defRPr/>
            </a:pPr>
            <a:r>
              <a:rPr lang="en-US" sz="2400" b="1">
                <a:solidFill>
                  <a:srgbClr val="002060"/>
                </a:solidFill>
                <a:latin typeface="ITC Franklin Gothic Std Book" panose="020B0504030503020204" pitchFamily="34" charset="0"/>
              </a:rPr>
              <a:t>Descriptive Statistics</a:t>
            </a:r>
          </a:p>
          <a:p>
            <a:pPr marL="914400" lvl="1" indent="-4572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Statistics (e.g., means, SDs, min/max, skewness, kurtosis)</a:t>
            </a:r>
          </a:p>
          <a:p>
            <a:pPr marL="914400" lvl="1" indent="-4572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Assumption Checks (e.g., normality, linearity)</a:t>
            </a:r>
          </a:p>
          <a:p>
            <a:pPr marL="342900" indent="-342900" defTabSz="685800">
              <a:spcBef>
                <a:spcPts val="600"/>
              </a:spcBef>
              <a:spcAft>
                <a:spcPts val="600"/>
              </a:spcAft>
              <a:buFont typeface="Arial" panose="020B0604020202020204" pitchFamily="34" charset="0"/>
              <a:buChar char="•"/>
              <a:defRPr/>
            </a:pPr>
            <a:r>
              <a:rPr lang="en-US" sz="2400" b="1">
                <a:solidFill>
                  <a:srgbClr val="002060"/>
                </a:solidFill>
                <a:latin typeface="ITC Franklin Gothic Std Book" panose="020B0504030503020204" pitchFamily="34" charset="0"/>
              </a:rPr>
              <a:t>Simple Relationships</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Categorical (e.g., F-tests, one-way ANOVA)</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Continuous (e.g., correlation, simple linear regression, generalized linear model)</a:t>
            </a:r>
          </a:p>
          <a:p>
            <a:pPr marL="342900" indent="-342900" defTabSz="685800">
              <a:spcBef>
                <a:spcPts val="600"/>
              </a:spcBef>
              <a:spcAft>
                <a:spcPts val="600"/>
              </a:spcAft>
              <a:buFont typeface="Arial" panose="020B0604020202020204" pitchFamily="34" charset="0"/>
              <a:buChar char="•"/>
              <a:defRPr/>
            </a:pPr>
            <a:r>
              <a:rPr lang="en-US" sz="2400" b="1">
                <a:solidFill>
                  <a:srgbClr val="002060"/>
                </a:solidFill>
                <a:latin typeface="ITC Franklin Gothic Std Book" panose="020B0504030503020204" pitchFamily="34" charset="0"/>
              </a:rPr>
              <a:t>Dominance Analysis</a:t>
            </a:r>
          </a:p>
          <a:p>
            <a:pPr marL="800100" lvl="1" indent="-342900" defTabSz="685800">
              <a:spcBef>
                <a:spcPts val="600"/>
              </a:spcBef>
              <a:spcAft>
                <a:spcPts val="600"/>
              </a:spcAft>
              <a:buFont typeface="Courier New" panose="02070309020205020404" pitchFamily="49" charset="0"/>
              <a:buChar char="o"/>
              <a:defRPr/>
            </a:pPr>
            <a:r>
              <a:rPr lang="en-US" sz="2200">
                <a:solidFill>
                  <a:srgbClr val="002060"/>
                </a:solidFill>
                <a:latin typeface="ITC Franklin Gothic Std Book" panose="020B0504030503020204" pitchFamily="34" charset="0"/>
              </a:rPr>
              <a:t>Exhaustive subsets of all possible combination of variables (Top 7) in nested models</a:t>
            </a:r>
          </a:p>
          <a:p>
            <a:pPr marL="800100" lvl="1" indent="-342900" defTabSz="685800">
              <a:spcBef>
                <a:spcPts val="600"/>
              </a:spcBef>
              <a:spcAft>
                <a:spcPts val="600"/>
              </a:spcAft>
              <a:buFont typeface="Courier New" panose="02070309020205020404" pitchFamily="49" charset="0"/>
              <a:buChar char="o"/>
              <a:defRPr/>
            </a:pPr>
            <a:r>
              <a:rPr lang="en-US" sz="2200">
                <a:solidFill>
                  <a:srgbClr val="002060"/>
                </a:solidFill>
                <a:latin typeface="ITC Franklin Gothic Std Book" panose="020B0504030503020204" pitchFamily="34" charset="0"/>
              </a:rPr>
              <a:t>General dominance: An average of R</a:t>
            </a:r>
            <a:r>
              <a:rPr lang="en-US" sz="2200" baseline="30000">
                <a:solidFill>
                  <a:srgbClr val="002060"/>
                </a:solidFill>
                <a:latin typeface="ITC Franklin Gothic Std Book" panose="020B0504030503020204" pitchFamily="34" charset="0"/>
              </a:rPr>
              <a:t>2</a:t>
            </a:r>
            <a:r>
              <a:rPr lang="en-US" sz="2200">
                <a:solidFill>
                  <a:srgbClr val="002060"/>
                </a:solidFill>
                <a:latin typeface="ITC Franklin Gothic Std Book" panose="020B0504030503020204" pitchFamily="34" charset="0"/>
              </a:rPr>
              <a:t> (variance explained) across all nested models</a:t>
            </a:r>
          </a:p>
          <a:p>
            <a:pPr marL="800100" lvl="1" indent="-342900" defTabSz="685800">
              <a:spcBef>
                <a:spcPts val="600"/>
              </a:spcBef>
              <a:spcAft>
                <a:spcPts val="600"/>
              </a:spcAft>
              <a:buFont typeface="Courier New" panose="02070309020205020404" pitchFamily="49" charset="0"/>
              <a:buChar char="o"/>
              <a:defRPr/>
            </a:pPr>
            <a:r>
              <a:rPr lang="en-US" sz="2200">
                <a:solidFill>
                  <a:srgbClr val="002060"/>
                </a:solidFill>
                <a:latin typeface="ITC Franklin Gothic Std Book" panose="020B0504030503020204" pitchFamily="34" charset="0"/>
              </a:rPr>
              <a:t>Complete dominance: Does a given variable dominate another across all nested models (‘1’), none (‘0’), or a mix/indeterminate (‘0.5’)</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606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One of the challenges is not all the data sources cover the same time span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615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0" i="0" u="none" strike="noStrike" kern="1200">
                <a:solidFill>
                  <a:schemeClr val="tx1"/>
                </a:solidFill>
                <a:effectLst/>
                <a:latin typeface="+mn-lt"/>
                <a:ea typeface="+mn-ea"/>
                <a:cs typeface="+mn-cs"/>
              </a:rPr>
              <a:t>Phase 2 modeling ideas for the meeting Wednesday and try to come prepared with a conceptual model sketch of what variables you would like to examine together.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Master = Active Duty Master File; MOS = Military Occupational Specialty; MEPCOM = Military Entrance and Processing Command; TAPAS = Tailored and Adaptive Personality Assessment System; GAT = Global Assessment Tool; PHA = Periodic Health Assessment; ATMS = Army Training Management System; ATRRS = Army Training and Requirements Resource System; FAM SPON = Family Sponsor; CTS = Contingency Tracking System; DEOCS = Defense Organizational Climate Survey; AWTF = Army Workforce Transaction File; IPERMS = Interactive Personnel Elective Records Management System; BLS = U.S. Bureau of Labor Statistics; CDC = U.S. Center for Disease Control; AFQT = Armed Forces Qualification Test; APFT = Army Physical Fitness Test; PULHES = (P), upper extremities (U), lower extremities (L), hearing and ears (H), eyes (E), and psychiatric (S);</a:t>
            </a:r>
          </a:p>
          <a:p>
            <a:pPr marL="0" marR="0">
              <a:lnSpc>
                <a:spcPct val="107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The distillation of the literature on military and non-military performance led us to develop a Hierarchal Performance Framework (see Figure 1). The framework builds on existing performance taxonomies (e.g., Campbell et al., 1993; Campbell &amp; </a:t>
            </a:r>
            <a:r>
              <a:rPr lang="en-US" sz="1200" err="1">
                <a:effectLst/>
                <a:latin typeface="Times New Roman" panose="02020603050405020304" pitchFamily="18" charset="0"/>
                <a:ea typeface="Calibri" panose="020F0502020204030204" pitchFamily="34" charset="0"/>
                <a:cs typeface="Times New Roman" panose="02020603050405020304" pitchFamily="18" charset="0"/>
              </a:rPr>
              <a:t>Wiernik</a:t>
            </a:r>
            <a:r>
              <a:rPr lang="en-US" sz="1200">
                <a:effectLst/>
                <a:latin typeface="Times New Roman" panose="02020603050405020304" pitchFamily="18" charset="0"/>
                <a:ea typeface="Calibri" panose="020F0502020204030204" pitchFamily="34" charset="0"/>
                <a:cs typeface="Times New Roman" panose="02020603050405020304" pitchFamily="18" charset="0"/>
              </a:rPr>
              <a:t>, 2015; Koopmans et al., 2011) and operationalizes them into a framework that is more relevant to Soldier performance. It is grounded in the definition of performance as a behavior or action that people engage in to further the goals of the organization that can be quantified or scaled (measured) in terms of each individual’s proficiency (i.e., level of contribution) or as a collective action at the group level. In this model, we make the assumption that the behaviors people engage in represent a manifestation of the underlying (latent) characteristics for two types: (1) performance enhancing behaviors (i.e., task performance, contextual performance, adaptive performance), defined as work behaviors that contribute to group or organizational goals; and (2) performance diminishing behaviors (i.e., counterproductive performance), defined as work behaviors that impede progress toward a group’s or organization’s goals. These productive and counterproductive behaviors can be directed at the organization, colleagues, and self. Antecedent (indirect) influences of performance in the framework include motivation, creativity, the Big Five personality traits, job satisfaction, unit culture, living of Army Values, and others. Outcomes of performance include valued metrics of interest to the Army unit or organization but might not necessarily be fully under an individual’s control such as attrition, mission success, and promotion rates to name a few.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8680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defTabSz="685800">
              <a:spcBef>
                <a:spcPts val="600"/>
              </a:spcBef>
              <a:spcAft>
                <a:spcPts val="1800"/>
              </a:spcAft>
              <a:buFont typeface="Arial" panose="020B0604020202020204" pitchFamily="34" charset="0"/>
              <a:buChar char="•"/>
              <a:defRPr/>
            </a:pPr>
            <a:r>
              <a:rPr lang="en-US" sz="2200">
                <a:solidFill>
                  <a:srgbClr val="002060"/>
                </a:solidFill>
                <a:latin typeface="ITC Franklin Gothic Std Book" panose="020B0504030503020204" pitchFamily="34" charset="0"/>
              </a:rPr>
              <a:t>Conceptual profiling process informed selection of predictor and outcome variables as well as data quality constraints</a:t>
            </a:r>
          </a:p>
          <a:p>
            <a:pPr marL="342900" indent="-342900" defTabSz="685800">
              <a:spcBef>
                <a:spcPts val="600"/>
              </a:spcBef>
              <a:spcAft>
                <a:spcPts val="600"/>
              </a:spcAft>
              <a:buFont typeface="Arial" panose="020B0604020202020204" pitchFamily="34" charset="0"/>
              <a:buChar char="•"/>
              <a:defRPr/>
            </a:pPr>
            <a:r>
              <a:rPr lang="en-US" sz="2200" b="1">
                <a:solidFill>
                  <a:srgbClr val="002060"/>
                </a:solidFill>
                <a:latin typeface="ITC Franklin Gothic Std Book" panose="020B0504030503020204" pitchFamily="34" charset="0"/>
              </a:rPr>
              <a:t>General Predictor Variable Selection Criteria</a:t>
            </a:r>
            <a:r>
              <a:rPr lang="en-US" sz="2200">
                <a:solidFill>
                  <a:srgbClr val="002060"/>
                </a:solidFill>
                <a:latin typeface="ITC Franklin Gothic Std Book" panose="020B0504030503020204" pitchFamily="34" charset="0"/>
              </a:rPr>
              <a:t>:</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Must have PID for data source table linkage</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Demographic and/or psychosocial variables of interest to the Army which fit Conceptual Performance Model</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Trait-based characteristic or attribute</a:t>
            </a:r>
          </a:p>
          <a:p>
            <a:pPr marL="342900" indent="-342900" defTabSz="685800">
              <a:spcBef>
                <a:spcPts val="600"/>
              </a:spcBef>
              <a:spcAft>
                <a:spcPts val="600"/>
              </a:spcAft>
              <a:buFont typeface="Arial" panose="020B0604020202020204" pitchFamily="34" charset="0"/>
              <a:buChar char="•"/>
              <a:defRPr/>
            </a:pPr>
            <a:r>
              <a:rPr lang="en-US" sz="2200" b="1">
                <a:solidFill>
                  <a:srgbClr val="002060"/>
                </a:solidFill>
                <a:latin typeface="ITC Franklin Gothic Std Book" panose="020B0504030503020204" pitchFamily="34" charset="0"/>
              </a:rPr>
              <a:t>General Outcome Variable Selection Criteria</a:t>
            </a:r>
            <a:r>
              <a:rPr lang="en-US" sz="2200">
                <a:solidFill>
                  <a:srgbClr val="002060"/>
                </a:solidFill>
                <a:latin typeface="ITC Franklin Gothic Std Book" panose="020B0504030503020204" pitchFamily="34" charset="0"/>
              </a:rPr>
              <a:t>:</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Must have PID for data source table linkage</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Was categorized as a of type of performance (based on Koopman et al., 2011) and/or was a outcome of interest to the Army (e.g., attrition, character of service)</a:t>
            </a:r>
          </a:p>
          <a:p>
            <a:pPr marL="800100" lvl="1" indent="-342900" defTabSz="685800">
              <a:spcBef>
                <a:spcPts val="600"/>
              </a:spcBef>
              <a:spcAft>
                <a:spcPts val="600"/>
              </a:spcAft>
              <a:buFont typeface="Courier New" panose="02070309020205020404" pitchFamily="49" charset="0"/>
              <a:buChar char="o"/>
              <a:defRPr/>
            </a:pPr>
            <a:r>
              <a:rPr lang="en-US" sz="2000">
                <a:solidFill>
                  <a:srgbClr val="002060"/>
                </a:solidFill>
                <a:latin typeface="ITC Franklin Gothic Std Book" panose="020B0504030503020204" pitchFamily="34" charset="0"/>
              </a:rPr>
              <a:t>Measured at a single time point (e.g., character of service) or a single value could be derived to represent a Soldier’s career (e.g., mean APFT Score)</a:t>
            </a:r>
          </a:p>
          <a:p>
            <a:endParaRPr lang="en-US"/>
          </a:p>
          <a:p>
            <a:r>
              <a:rPr lang="en-US"/>
              <a:t>More variables can be examined as we move into Phase 2 modeling of more complex models and relationships. Results of modeling in Phase 1 can inform selection in Phase 2.</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750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Discharge missing due to Soldiers still in Army; those with higher number of awards have higher APFT scores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5489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Effect size indices are used due to large sample sizes…(converted to common metric of Pearson’s 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2078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395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b="0" i="0" u="none" strike="noStrike" kern="1200">
                <a:solidFill>
                  <a:schemeClr val="tx1"/>
                </a:solidFill>
                <a:effectLst/>
                <a:latin typeface="+mn-lt"/>
                <a:ea typeface="+mn-ea"/>
                <a:cs typeface="+mn-cs"/>
              </a:rPr>
              <a:t>Phase 2 modeling ideas for the meeting Wednesday and try to come prepared with a conceptual model sketch of what variables you would like to examine together.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Master = Active Duty Master File; MOS = Military Occupational Specialty; MEPCOM = Military Entrance and Processing Command; TAPAS = Tailored and Adaptive Personality Assessment System; GAT = Global Assessment Tool; PHA = Periodic Health Assessment; ATMS = Army Training Management System; ATRRS = Army Training and Requirements Resource System; FAM SPON = Family Sponsor; CTS = Contingency Tracking System; DEOCS = Defense Organizational Climate Survey; AWTF = Army Workforce Transaction File; IPERMS = Interactive Personnel Elective Records Management System; BLS = U.S. Bureau of Labor Statistics; CDC = U.S. Center for Disease Control; AFQT = Armed Forces Qualification Test; APFT = Army Physical Fitness Test; PULHES = (P), upper extremities (U), lower extremities (L), hearing and ears (H), eyes (E), and psychiatric (S);</a:t>
            </a:r>
          </a:p>
          <a:p>
            <a:pPr marL="0" marR="0">
              <a:lnSpc>
                <a:spcPct val="107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The distillation of the literature on military and non-military performance led us to develop a Hierarchal Performance Framework (see Figure 1). The framework builds on existing performance taxonomies (e.g., Campbell et al., 1993; Campbell &amp; Wiernik, 2015; Koopmans et al., 2011) and operationalizes them into a framework that is more relevant to Soldier performance. It is grounded in the definition of performance as a behavior or action that people engage in to further the goals of the organization that can be quantified or scaled (measured) in terms of each individual’s proficiency (i.e., level of contribution) or as a collective action at the group level. In this model, we make the assumption that the behaviors people engage in represent a manifestation of the underlying (latent) characteristics for two types: (1) performance enhancing behaviors (i.e., task performance, contextual performance, adaptive performance), defined as work behaviors that contribute to group or organizational goals; and (2) performance diminishing behaviors (i.e., counterproductive performance), defined as work behaviors that impede progress toward a group’s or organization’s goals. These productive and counterproductive behaviors can be directed at the organization, colleagues, and self. Antecedent (indirect) influences of performance in the framework include motivation, creativity, the Big Five personality traits, job satisfaction, unit culture, living of Army Values, and others. Outcomes of performance include valued metrics of interest to the Army unit or organization but might not necessarily be fully under an individual’s control such as attrition, mission success, and promotion rates to name a few.</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438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rPr>
              <a:t>We are embracing new ways to repurpose these existing Army data to measure the social characteristics of individual Soldiers and units. </a:t>
            </a:r>
          </a:p>
          <a:p>
            <a:endParaRPr lang="en-US"/>
          </a:p>
          <a:p>
            <a:r>
              <a:rPr lang="en-US"/>
              <a:t>This research will provide statistical models that forecast and visualize individual and unit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35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rPr>
              <a:t>Non-DOD data sources – developed process with AAG-RFL for ingestion and curation and making available to all PDE users</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54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505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77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9</a:t>
            </a:fld>
            <a:endParaRPr lang="en-US"/>
          </a:p>
        </p:txBody>
      </p:sp>
    </p:spTree>
    <p:extLst>
      <p:ext uri="{BB962C8B-B14F-4D97-AF65-F5344CB8AC3E}">
        <p14:creationId xmlns:p14="http://schemas.microsoft.com/office/powerpoint/2010/main" val="401161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r>
              <a:rPr lang="en-US" sz="1200">
                <a:solidFill>
                  <a:schemeClr val="tx1"/>
                </a:solidFill>
                <a:latin typeface="ITC Franklin Gothic Std Book" panose="020B0504030503020204" pitchFamily="34" charset="0"/>
              </a:rPr>
              <a:t>Performance is "synonymous with behavior… something people actually do and can be observed… it includes only those actions or behaviors that are relevant to the organization’s goals and that can be scaled (measured) in terms of each individual’s proficiency (that is, level of contribution)."</a:t>
            </a:r>
          </a:p>
          <a:p>
            <a:pPr marL="0" indent="0">
              <a:lnSpc>
                <a:spcPct val="110000"/>
              </a:lnSpc>
              <a:buNone/>
            </a:pPr>
            <a:r>
              <a:rPr lang="en-US" sz="1200">
                <a:solidFill>
                  <a:schemeClr val="tx1"/>
                </a:solidFill>
                <a:latin typeface="ITC Franklin Gothic Std Book" panose="020B0504030503020204" pitchFamily="34" charset="0"/>
              </a:rPr>
              <a:t>Campbell et al., 1993</a:t>
            </a:r>
          </a:p>
          <a:p>
            <a:pPr marL="0" indent="0">
              <a:lnSpc>
                <a:spcPct val="110000"/>
              </a:lnSpc>
              <a:buNone/>
            </a:pPr>
            <a:r>
              <a:rPr lang="en-US" sz="1200">
                <a:solidFill>
                  <a:schemeClr val="tx1"/>
                </a:solidFill>
                <a:latin typeface="ITC Franklin Gothic Std Book" panose="020B0504030503020204" pitchFamily="34" charset="0"/>
              </a:rPr>
              <a:t>"Performance is an abstract, latent construct that cannot be pointed to or measured directly… made up of multiple components or dimensions [which are] made up of indicators that can be measured directly… Whereas the dimensions may generalize across jobs, the exact indicators can differ between jobs."</a:t>
            </a:r>
          </a:p>
          <a:p>
            <a:pPr marL="0" indent="0">
              <a:lnSpc>
                <a:spcPct val="110000"/>
              </a:lnSpc>
              <a:buNone/>
            </a:pPr>
            <a:r>
              <a:rPr lang="en-US" sz="1200">
                <a:solidFill>
                  <a:schemeClr val="tx1"/>
                </a:solidFill>
                <a:latin typeface="ITC Franklin Gothic Std Book" panose="020B0504030503020204" pitchFamily="34" charset="0"/>
              </a:rPr>
              <a:t>Koopmans, 2011</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4010961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95" lvl="2">
              <a:spcAft>
                <a:spcPts val="600"/>
              </a:spcAft>
            </a:pPr>
            <a:r>
              <a:rPr lang="en-US"/>
              <a:t>Describe corpus: Include full names and years for all documents</a:t>
            </a:r>
          </a:p>
          <a:p>
            <a:pPr marL="10795" lvl="2">
              <a:spcAft>
                <a:spcPts val="600"/>
              </a:spcAft>
            </a:pPr>
            <a:r>
              <a:rPr lang="en-US"/>
              <a:t>Information from </a:t>
            </a:r>
            <a:r>
              <a:rPr lang="en-US">
                <a:hlinkClick r:id="rId3"/>
              </a:rPr>
              <a:t>https://uva-bi-sdad.github.io/dspg22ari2/data.html</a:t>
            </a:r>
            <a:endParaRPr lang="en-US"/>
          </a:p>
          <a:p>
            <a:pPr marL="10795" lvl="2">
              <a:spcAft>
                <a:spcPts val="600"/>
              </a:spcAft>
            </a:pPr>
            <a:r>
              <a:rPr lang="en-US"/>
              <a:t>Plus green documents, international comparison, 10 </a:t>
            </a:r>
            <a:r>
              <a:rPr lang="en-US" err="1"/>
              <a:t>pams</a:t>
            </a:r>
            <a:endParaRPr lang="en-US"/>
          </a:p>
          <a:p>
            <a:pPr marL="10795" lvl="2">
              <a:spcAft>
                <a:spcPts val="600"/>
              </a:spcAft>
            </a:pPr>
            <a:r>
              <a:rPr lang="en-US">
                <a:cs typeface="Calibri"/>
              </a:rPr>
              <a:t>Put whole title of 600-3</a:t>
            </a:r>
          </a:p>
        </p:txBody>
      </p:sp>
      <p:sp>
        <p:nvSpPr>
          <p:cNvPr id="4" name="Slide Number Placeholder 3"/>
          <p:cNvSpPr>
            <a:spLocks noGrp="1"/>
          </p:cNvSpPr>
          <p:nvPr>
            <p:ph type="sldNum" sz="quarter" idx="5"/>
          </p:nvPr>
        </p:nvSpPr>
        <p:spPr/>
        <p:txBody>
          <a:bodyPr/>
          <a:lstStyle/>
          <a:p>
            <a:fld id="{5E884223-1D8D-DB4E-80E4-3985798CD799}" type="slidenum">
              <a:rPr lang="en-US" smtClean="0"/>
              <a:t>11</a:t>
            </a:fld>
            <a:endParaRPr lang="en-US"/>
          </a:p>
        </p:txBody>
      </p:sp>
    </p:spTree>
    <p:extLst>
      <p:ext uri="{BB962C8B-B14F-4D97-AF65-F5344CB8AC3E}">
        <p14:creationId xmlns:p14="http://schemas.microsoft.com/office/powerpoint/2010/main" val="580620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5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722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6" y="3503866"/>
            <a:ext cx="11814175"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457560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03837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2070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190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4039094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978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0818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4452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679463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66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522743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6818604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65707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243541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9437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535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3695112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242623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107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034952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50016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5066519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105031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3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13924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3165549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15340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804107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3801910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87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224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577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898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944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758761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7568355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745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5133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8332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024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613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F4117AC-54E7-7E4D-94BA-D1A0DC203767}"/>
              </a:ext>
            </a:extLst>
          </p:cNvPr>
          <p:cNvSpPr>
            <a:spLocks noGrp="1"/>
          </p:cNvSpPr>
          <p:nvPr>
            <p:ph idx="1" hasCustomPrompt="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0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6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2832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4309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3319940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63425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1345615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266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319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94176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994D77B-0506-FE43-8A0C-C4BA365F3B9A}"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8096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51624518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2457755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1774536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3242-D605-4AD7-A8B7-AFBE452486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E75C4-A42F-4A3B-8D6A-EB1259297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199C7-2A4E-4C36-97C7-37AD055CD0CC}"/>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5" name="Footer Placeholder 4">
            <a:extLst>
              <a:ext uri="{FF2B5EF4-FFF2-40B4-BE49-F238E27FC236}">
                <a16:creationId xmlns:a16="http://schemas.microsoft.com/office/drawing/2014/main" id="{5F1F9362-167D-4FB2-9C51-F2E2DE48C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18C95-ECDD-4CF0-9AF8-2E84F69361EB}"/>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0348480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74D3-7149-4CA2-9AF2-A7F898B54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C636C-F086-4AA9-AAD3-AC968D76A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424B9-B4E2-4FFF-BBAB-64F8C2177CFD}"/>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5" name="Footer Placeholder 4">
            <a:extLst>
              <a:ext uri="{FF2B5EF4-FFF2-40B4-BE49-F238E27FC236}">
                <a16:creationId xmlns:a16="http://schemas.microsoft.com/office/drawing/2014/main" id="{25234FDD-0FC9-4BE9-B040-910610AE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E9ED1-1CB6-4736-80B5-A6F666657E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459169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FD2D-EE74-4B73-8BC8-A3C110792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FDB00B-3609-4518-8B54-4D7696007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95071-C9A0-4474-8F63-BC567AF87091}"/>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5" name="Footer Placeholder 4">
            <a:extLst>
              <a:ext uri="{FF2B5EF4-FFF2-40B4-BE49-F238E27FC236}">
                <a16:creationId xmlns:a16="http://schemas.microsoft.com/office/drawing/2014/main" id="{46725881-D3BD-47CE-BF1B-25B7E4C98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450A5-8955-49A6-9A25-C7B10C8D07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6434762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9F97-2CE4-4EB6-A49B-27046ECBE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93854-4DB3-458A-9E8E-C806A2A9B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F303-517D-4544-AC17-1BE022BDD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3A80C-F56E-4DCD-B793-98DAEA161046}"/>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6" name="Footer Placeholder 5">
            <a:extLst>
              <a:ext uri="{FF2B5EF4-FFF2-40B4-BE49-F238E27FC236}">
                <a16:creationId xmlns:a16="http://schemas.microsoft.com/office/drawing/2014/main" id="{7FCA35DC-09E6-489B-8618-4236094E3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7D6E3-6719-4B3E-BD1D-5D6A3E56453E}"/>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507848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B1CE-9B2D-464B-99F2-4297A4988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10B2B-026B-48C6-BC6F-24C902F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960F4-1693-4F4D-BBC2-E8BF72E30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347DA-9EE1-4471-A2E5-DB93B7C25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C9FB9A-0238-4F5B-ADBA-690243CF0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FE2C0-ED9A-413F-A3A8-C64994D6EBCC}"/>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8" name="Footer Placeholder 7">
            <a:extLst>
              <a:ext uri="{FF2B5EF4-FFF2-40B4-BE49-F238E27FC236}">
                <a16:creationId xmlns:a16="http://schemas.microsoft.com/office/drawing/2014/main" id="{0CB29187-1ACB-4891-B243-D4CFB9145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67E85-3297-4E76-B531-451A5A2CAEB0}"/>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33155185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2197-FE66-480E-9CD8-89DFC2A84E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B47F6-1F91-4374-8EA1-6C5B2956788C}"/>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4" name="Footer Placeholder 3">
            <a:extLst>
              <a:ext uri="{FF2B5EF4-FFF2-40B4-BE49-F238E27FC236}">
                <a16:creationId xmlns:a16="http://schemas.microsoft.com/office/drawing/2014/main" id="{887C1CC4-66EE-4442-B3D4-21131BA1A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CD22A6-F359-474B-8138-071FF0D3ED2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77570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33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212588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09A01-B9E8-4D55-BE56-4EE64EFA69A2}"/>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3" name="Footer Placeholder 2">
            <a:extLst>
              <a:ext uri="{FF2B5EF4-FFF2-40B4-BE49-F238E27FC236}">
                <a16:creationId xmlns:a16="http://schemas.microsoft.com/office/drawing/2014/main" id="{2B756F92-7B15-4F0B-B4B6-66F78BCD2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ED348-E363-4BC1-9DE3-B3F7457209F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895924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B5C-C88E-4BF2-AECF-3BDB6AA1E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38AD31-E709-4E94-ACFA-5408DA2FD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F82B4A-9ACD-46AB-8B1B-AFC24F028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EAA4C-020D-4A00-BABB-64E80D4300B8}"/>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6" name="Footer Placeholder 5">
            <a:extLst>
              <a:ext uri="{FF2B5EF4-FFF2-40B4-BE49-F238E27FC236}">
                <a16:creationId xmlns:a16="http://schemas.microsoft.com/office/drawing/2014/main" id="{2F538830-F9EF-43AC-93C7-1746B4D72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07F9A-D2E7-41F9-9076-CBA722D4C69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531670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179-AEAB-4B19-824F-A3DA1A798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297B0-226B-4581-94DB-941937B64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59D541-83A1-4FFE-9A3A-82378B04A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6C2F-56BC-4CFA-AD88-1589445D2563}"/>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6" name="Footer Placeholder 5">
            <a:extLst>
              <a:ext uri="{FF2B5EF4-FFF2-40B4-BE49-F238E27FC236}">
                <a16:creationId xmlns:a16="http://schemas.microsoft.com/office/drawing/2014/main" id="{ACC3DA10-A69C-4D23-8CC1-D3F304940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7C444-0343-4902-BE56-62CE07DF565C}"/>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4504718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DBE8-01F1-4D63-B3D8-B9D21E383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0268E-2020-4303-AFD9-F5FCAFD2C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903A6-55E4-4D79-BE1F-616D5CAD9CCA}"/>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5" name="Footer Placeholder 4">
            <a:extLst>
              <a:ext uri="{FF2B5EF4-FFF2-40B4-BE49-F238E27FC236}">
                <a16:creationId xmlns:a16="http://schemas.microsoft.com/office/drawing/2014/main" id="{14E2A554-7AFA-4179-AD4C-D671CAEE1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4DDFC-67C8-4097-BA99-BBEF30B7A3E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7765655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4B4E5-3AAD-46D2-91E6-8C0B29131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96703-D9CF-4D94-9501-BE932BD73E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B0600-E385-4871-8886-0D49E091C903}"/>
              </a:ext>
            </a:extLst>
          </p:cNvPr>
          <p:cNvSpPr>
            <a:spLocks noGrp="1"/>
          </p:cNvSpPr>
          <p:nvPr>
            <p:ph type="dt" sz="half" idx="10"/>
          </p:nvPr>
        </p:nvSpPr>
        <p:spPr/>
        <p:txBody>
          <a:bodyPr/>
          <a:lstStyle/>
          <a:p>
            <a:fld id="{7692E1C9-B0B0-4253-B74C-C2DB93C1ADF0}" type="datetimeFigureOut">
              <a:rPr lang="en-US" smtClean="0"/>
              <a:t>6/26/2023</a:t>
            </a:fld>
            <a:endParaRPr lang="en-US"/>
          </a:p>
        </p:txBody>
      </p:sp>
      <p:sp>
        <p:nvSpPr>
          <p:cNvPr id="5" name="Footer Placeholder 4">
            <a:extLst>
              <a:ext uri="{FF2B5EF4-FFF2-40B4-BE49-F238E27FC236}">
                <a16:creationId xmlns:a16="http://schemas.microsoft.com/office/drawing/2014/main" id="{DEFEBACC-5802-49BE-B065-133BAC805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0BA2C-45DF-4DC5-BBC8-7EE2ECF1E387}"/>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382923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5450780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5E7FD-A9FF-464D-9ECD-B2B65839B2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720569-306A-AD4E-8CE5-AC6E0303F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15B25-88DB-DB41-B455-273A97ED92CA}"/>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2CB5E1F0-F8D1-5F4E-8F8D-FA3283A45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C4F65-29B4-F54A-8786-CF6768C42151}"/>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40528448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C2D9-8704-E640-92C5-E33D67559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0C5060-CED4-CE4E-83A0-10257082FA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A93C30-B43C-4449-B509-1308C52A7E28}"/>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5C4F1F5E-6C50-8D4B-A86E-6FCCA8144A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C845B-6BEF-DD47-810E-EA564F5C9A75}"/>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5909175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A837-A5E1-1946-83B7-EA2B49F91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79AA0-89B7-A244-B33A-6CCEB07E43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E9714C-5814-7648-A541-8963603920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947A5-4CE0-5A43-9CD8-C0AD27012996}"/>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6" name="Footer Placeholder 5">
            <a:extLst>
              <a:ext uri="{FF2B5EF4-FFF2-40B4-BE49-F238E27FC236}">
                <a16:creationId xmlns:a16="http://schemas.microsoft.com/office/drawing/2014/main" id="{413E2D93-59AE-0741-B107-1EE93C5B6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E6F1A-F961-2545-9E07-E00F9A633DA5}"/>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6161327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AFC-24AD-1F46-BC02-2E48E07312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4F3B60-C692-144D-859C-B5FFCC8944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0C3F7-607A-9E43-8DA0-95AE7D047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3813E5-2C92-A24E-AC03-3A2D6FA74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DF8DD1-D03C-194A-AE55-5DC42E942C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89479F-7317-A844-BB02-2AE926010ADD}"/>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8" name="Footer Placeholder 7">
            <a:extLst>
              <a:ext uri="{FF2B5EF4-FFF2-40B4-BE49-F238E27FC236}">
                <a16:creationId xmlns:a16="http://schemas.microsoft.com/office/drawing/2014/main" id="{14AACABE-7B74-684A-8A4A-F14F969B4D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B608A2-1EBD-024E-9980-23B64DABCE11}"/>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138371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181118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7CB9-FE79-9348-95B1-51B1DEAD6D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80B850-04B2-904F-B532-DE26DDAF27D0}"/>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4" name="Footer Placeholder 3">
            <a:extLst>
              <a:ext uri="{FF2B5EF4-FFF2-40B4-BE49-F238E27FC236}">
                <a16:creationId xmlns:a16="http://schemas.microsoft.com/office/drawing/2014/main" id="{D93748C5-C7D1-454B-ACCB-99BC6B17D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8AC0C0-C63F-BF40-A190-9785F63B3C5B}"/>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652398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C5438-D425-6F46-A5FB-286A08665171}"/>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3" name="Footer Placeholder 2">
            <a:extLst>
              <a:ext uri="{FF2B5EF4-FFF2-40B4-BE49-F238E27FC236}">
                <a16:creationId xmlns:a16="http://schemas.microsoft.com/office/drawing/2014/main" id="{1021D586-A169-8441-81D0-E2A7F3521E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F1CDA3-442C-C443-A93C-B769E06DA80A}"/>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10334731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6272-4DF6-5449-90D6-38A5F1F3C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329D6B-A2CC-DE40-AD25-88F29B679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D33481-42AC-B14E-987B-20C8E78CC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606A17-453A-CB4E-97AB-B349C8945AFE}"/>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6" name="Footer Placeholder 5">
            <a:extLst>
              <a:ext uri="{FF2B5EF4-FFF2-40B4-BE49-F238E27FC236}">
                <a16:creationId xmlns:a16="http://schemas.microsoft.com/office/drawing/2014/main" id="{F4F43F3E-F31F-0E44-B388-8EAB0E7B2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A017C-370A-3544-A932-FB767E39C318}"/>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3352516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A706-C003-6644-A9F8-C45BA03B1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0E9590-9A29-3C4A-B372-EF8EDAE83C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DAF75C-96FB-F943-B639-9FA2CE019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3E861D-3E21-4D41-B198-E1949AA80DB1}"/>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6" name="Footer Placeholder 5">
            <a:extLst>
              <a:ext uri="{FF2B5EF4-FFF2-40B4-BE49-F238E27FC236}">
                <a16:creationId xmlns:a16="http://schemas.microsoft.com/office/drawing/2014/main" id="{3E65571C-21C4-5445-8072-5FE0CF67B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23C46-990A-584A-9CE8-39F8329A32DF}"/>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917610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C25A-8DF1-524E-BDFB-F86C50EA3D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5694C4-3F09-E748-9284-6436BB289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2E10A-7E6A-D04D-8AEB-36E85F9BE14B}"/>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BFF25E59-FA19-0246-9DF1-82B388403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F49EF-B890-294A-97F8-DE4BA8966913}"/>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4008242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698B96-CAEA-1643-95F4-E8BF246487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1E99FE-D9A8-2844-98D4-1C9D6FF33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3DB3D-23C8-8E4F-9811-7BCAC4D9F2F7}"/>
              </a:ext>
            </a:extLst>
          </p:cNvPr>
          <p:cNvSpPr>
            <a:spLocks noGrp="1"/>
          </p:cNvSpPr>
          <p:nvPr>
            <p:ph type="dt" sz="half" idx="10"/>
          </p:nvPr>
        </p:nvSpPr>
        <p:spPr/>
        <p:txBody>
          <a:body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A814019A-95FC-7440-B4FD-30B264582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88D09-ABA5-BB4C-90C9-5D7B622CCEDE}"/>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40662197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6497246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O3: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1856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42401173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806859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5505530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22381579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5380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46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65042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em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4.xml"/><Relationship Id="rId7" Type="http://schemas.openxmlformats.org/officeDocument/2006/relationships/theme" Target="../theme/theme10.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9.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7.xml"/><Relationship Id="rId7" Type="http://schemas.openxmlformats.org/officeDocument/2006/relationships/theme" Target="../theme/theme1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51.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2.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9.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7.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21.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90.xml"/><Relationship Id="rId7" Type="http://schemas.openxmlformats.org/officeDocument/2006/relationships/theme" Target="../theme/theme23.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5" Type="http://schemas.openxmlformats.org/officeDocument/2006/relationships/slideLayout" Target="../slideLayouts/slideLayout92.xml"/><Relationship Id="rId4"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0.xml"/><Relationship Id="rId5" Type="http://schemas.openxmlformats.org/officeDocument/2006/relationships/image" Target="../media/image3.emf"/><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11.xml"/><Relationship Id="rId6" Type="http://schemas.openxmlformats.org/officeDocument/2006/relationships/image" Target="../media/image3.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12.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theme" Target="../theme/theme8.xml"/><Relationship Id="rId4" Type="http://schemas.openxmlformats.org/officeDocument/2006/relationships/slideLayout" Target="../slideLayouts/slideLayout1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8">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 id="2147483925" r:id="rId2"/>
    <p:sldLayoutId id="2147483926" r:id="rId3"/>
    <p:sldLayoutId id="2147483927" r:id="rId4"/>
    <p:sldLayoutId id="2147483928"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33232180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893"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0606842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94" r:id="rId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0776112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930"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123419630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929" r:id="rId6"/>
    <p:sldLayoutId id="2147483888"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292391405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71753"/>
      </p:ext>
    </p:extLst>
  </p:cSld>
  <p:clrMap bg1="lt1" tx1="dk1" bg2="lt2" tx2="dk2" accent1="accent1" accent2="accent2" accent3="accent3" accent4="accent4" accent5="accent5" accent6="accent6" hlink="hlink" folHlink="folHlink"/>
  <p:sldLayoutIdLst>
    <p:sldLayoutId id="2147483848"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786626"/>
      </p:ext>
    </p:extLst>
  </p:cSld>
  <p:clrMap bg1="lt1" tx1="dk1" bg2="lt2" tx2="dk2" accent1="accent1" accent2="accent2" accent3="accent3" accent4="accent4" accent5="accent5" accent6="accent6" hlink="hlink" folHlink="folHlink"/>
  <p:sldLayoutIdLst>
    <p:sldLayoutId id="21474838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46731874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157456"/>
      </p:ext>
    </p:extLst>
  </p:cSld>
  <p:clrMap bg1="lt1" tx1="dk1" bg2="lt2" tx2="dk2" accent1="accent1" accent2="accent2" accent3="accent3" accent4="accent4" accent5="accent5" accent6="accent6" hlink="hlink" folHlink="folHlink"/>
  <p:sldLayoutIdLst>
    <p:sldLayoutId id="2147483890" r:id="rId1"/>
    <p:sldLayoutId id="214748389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034777"/>
      </p:ext>
    </p:extLst>
  </p:cSld>
  <p:clrMap bg1="lt1" tx1="dk1" bg2="lt2" tx2="dk2" accent1="accent1" accent2="accent2" accent3="accent3" accent4="accent4" accent5="accent5" accent6="accent6" hlink="hlink" folHlink="folHlink"/>
  <p:sldLayoutIdLst>
    <p:sldLayoutId id="2147483897" r:id="rId1"/>
    <p:sldLayoutId id="21474838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351382"/>
      </p:ext>
    </p:extLst>
  </p:cSld>
  <p:clrMap bg1="lt1" tx1="dk1" bg2="lt2" tx2="dk2" accent1="accent1" accent2="accent2" accent3="accent3" accent4="accent4" accent5="accent5" accent6="accent6" hlink="hlink" folHlink="folHlink"/>
  <p:sldLayoutIdLst>
    <p:sldLayoutId id="2147483900" r:id="rId1"/>
    <p:sldLayoutId id="214748390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B99C93-5AC5-41E5-ACA5-CA20E8999319}"/>
              </a:ext>
            </a:extLst>
          </p:cNvPr>
          <p:cNvPicPr>
            <a:picLocks noChangeAspect="1"/>
          </p:cNvPicPr>
          <p:nvPr userDrawn="1"/>
        </p:nvPicPr>
        <p:blipFill rotWithShape="1">
          <a:blip r:embed="rId13"/>
          <a:srcRect t="89639" b="433"/>
          <a:stretch/>
        </p:blipFill>
        <p:spPr>
          <a:xfrm>
            <a:off x="0" y="6177147"/>
            <a:ext cx="12192000" cy="680853"/>
          </a:xfrm>
          <a:prstGeom prst="rect">
            <a:avLst/>
          </a:prstGeom>
        </p:spPr>
      </p:pic>
      <p:sp>
        <p:nvSpPr>
          <p:cNvPr id="2" name="Title Placeholder 1">
            <a:extLst>
              <a:ext uri="{FF2B5EF4-FFF2-40B4-BE49-F238E27FC236}">
                <a16:creationId xmlns:a16="http://schemas.microsoft.com/office/drawing/2014/main" id="{F633D02A-E2A5-4694-9682-46185B84C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A5A3F-620C-4CC6-AEDF-EA36A6C1E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D47C2-3136-4747-9988-9CFECB560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2E1C9-B0B0-4253-B74C-C2DB93C1ADF0}" type="datetimeFigureOut">
              <a:rPr lang="en-US" smtClean="0"/>
              <a:t>6/26/2023</a:t>
            </a:fld>
            <a:endParaRPr lang="en-US"/>
          </a:p>
        </p:txBody>
      </p:sp>
      <p:sp>
        <p:nvSpPr>
          <p:cNvPr id="5" name="Footer Placeholder 4">
            <a:extLst>
              <a:ext uri="{FF2B5EF4-FFF2-40B4-BE49-F238E27FC236}">
                <a16:creationId xmlns:a16="http://schemas.microsoft.com/office/drawing/2014/main" id="{7B0E4462-6749-43AC-8548-2409A7678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70CD4-C32D-49C3-8464-3FCD91DEB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60E78-A6D1-4909-BBFF-707E8CC783D5}" type="slidenum">
              <a:rPr lang="en-US" smtClean="0"/>
              <a:t>‹#›</a:t>
            </a:fld>
            <a:endParaRPr lang="en-US"/>
          </a:p>
        </p:txBody>
      </p:sp>
    </p:spTree>
    <p:extLst>
      <p:ext uri="{BB962C8B-B14F-4D97-AF65-F5344CB8AC3E}">
        <p14:creationId xmlns:p14="http://schemas.microsoft.com/office/powerpoint/2010/main" val="325310801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E79B52-1210-0949-B9B5-96BB21B150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CB8AAB-8072-924E-88FA-CE7319A78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7C4E5-74AC-8F46-A90F-31C56BB53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5A77D-5A67-8247-925C-EF73528FA78E}" type="datetimeFigureOut">
              <a:rPr lang="en-US" smtClean="0"/>
              <a:t>6/26/2023</a:t>
            </a:fld>
            <a:endParaRPr lang="en-US"/>
          </a:p>
        </p:txBody>
      </p:sp>
      <p:sp>
        <p:nvSpPr>
          <p:cNvPr id="5" name="Footer Placeholder 4">
            <a:extLst>
              <a:ext uri="{FF2B5EF4-FFF2-40B4-BE49-F238E27FC236}">
                <a16:creationId xmlns:a16="http://schemas.microsoft.com/office/drawing/2014/main" id="{BC1364F0-A227-5B48-B2F6-8380A2060E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79F451-EF3E-9D47-B4C2-7DC00CA634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91174-0DF8-7147-8684-D6D2A06BE7C4}" type="slidenum">
              <a:rPr lang="en-US" smtClean="0"/>
              <a:t>‹#›</a:t>
            </a:fld>
            <a:endParaRPr lang="en-US"/>
          </a:p>
        </p:txBody>
      </p:sp>
    </p:spTree>
    <p:extLst>
      <p:ext uri="{BB962C8B-B14F-4D97-AF65-F5344CB8AC3E}">
        <p14:creationId xmlns:p14="http://schemas.microsoft.com/office/powerpoint/2010/main" val="360881304"/>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163083124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p:nvPicPr>
        <p:blipFill>
          <a:blip r:embed="rId6"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8" y="329678"/>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p:nvSpPr>
        <p:spPr>
          <a:xfrm>
            <a:off x="3601330"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3" descr="contents_orange.jpg"/>
          <p:cNvPicPr>
            <a:picLocks noChangeAspect="1"/>
          </p:cNvPicPr>
          <p:nvPr userDrawn="1"/>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8180482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9" name="Picture 8" descr="UVA_Primary_white.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9030" y="6324412"/>
            <a:ext cx="1804172" cy="333562"/>
          </a:xfrm>
          <a:prstGeom prst="rect">
            <a:avLst/>
          </a:prstGeom>
        </p:spPr>
      </p:pic>
    </p:spTree>
    <p:extLst>
      <p:ext uri="{BB962C8B-B14F-4D97-AF65-F5344CB8AC3E}">
        <p14:creationId xmlns:p14="http://schemas.microsoft.com/office/powerpoint/2010/main" val="3624698864"/>
      </p:ext>
    </p:extLst>
  </p:cSld>
  <p:clrMap bg1="lt1" tx1="dk1" bg2="lt2" tx2="dk2" accent1="accent1" accent2="accent2" accent3="accent3" accent4="accent4" accent5="accent5" accent6="accent6" hlink="hlink" folHlink="folHlink"/>
  <p:sldLayoutIdLst>
    <p:sldLayoutId id="214748370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p:nvPicPr>
        <p:blipFill rotWithShape="1">
          <a:blip r:embed="rId5" cstate="hqprint">
            <a:extLst>
              <a:ext uri="{28A0092B-C50C-407E-A947-70E740481C1C}">
                <a14:useLocalDpi xmlns:a14="http://schemas.microsoft.com/office/drawing/2010/main"/>
              </a:ext>
            </a:extLst>
          </a:blip>
          <a:srcRect b="-16499"/>
          <a:stretch/>
        </p:blipFill>
        <p:spPr>
          <a:xfrm>
            <a:off x="-19613" y="457200"/>
            <a:ext cx="12211615" cy="6974051"/>
          </a:xfrm>
          <a:prstGeom prst="rect">
            <a:avLst/>
          </a:prstGeom>
        </p:spPr>
      </p:pic>
      <p:sp>
        <p:nvSpPr>
          <p:cNvPr id="9"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0" name="Rectangle 6"/>
          <p:cNvSpPr/>
          <p:nvPr/>
        </p:nvSpPr>
        <p:spPr>
          <a:xfrm>
            <a:off x="-3507" y="3"/>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11" name="Picture 10" descr="UVA_Primary_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6368" y="277922"/>
            <a:ext cx="1877883" cy="347190"/>
          </a:xfrm>
          <a:prstGeom prst="rect">
            <a:avLst/>
          </a:prstGeom>
        </p:spPr>
      </p:pic>
    </p:spTree>
    <p:extLst>
      <p:ext uri="{BB962C8B-B14F-4D97-AF65-F5344CB8AC3E}">
        <p14:creationId xmlns:p14="http://schemas.microsoft.com/office/powerpoint/2010/main" val="1401590517"/>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0"/>
            <a:ext cx="1727200" cy="2057400"/>
          </a:xfrm>
          <a:prstGeom prst="rect">
            <a:avLst/>
          </a:prstGeom>
        </p:spPr>
      </p:pic>
      <p:pic>
        <p:nvPicPr>
          <p:cNvPr id="11" name="Picture 10"/>
          <p:cNvPicPr>
            <a:picLocks noChangeAspect="1"/>
          </p:cNvPicPr>
          <p:nvPr/>
        </p:nvPicPr>
        <p:blipFill>
          <a:blip r:embed="rId4"/>
          <a:stretch>
            <a:fillRect/>
          </a:stretch>
        </p:blipFill>
        <p:spPr>
          <a:xfrm>
            <a:off x="5482670" y="5126805"/>
            <a:ext cx="1603756" cy="1005940"/>
          </a:xfrm>
          <a:prstGeom prst="rect">
            <a:avLst/>
          </a:prstGeom>
        </p:spPr>
      </p:pic>
    </p:spTree>
    <p:extLst>
      <p:ext uri="{BB962C8B-B14F-4D97-AF65-F5344CB8AC3E}">
        <p14:creationId xmlns:p14="http://schemas.microsoft.com/office/powerpoint/2010/main" val="739331860"/>
      </p:ext>
    </p:extLst>
  </p:cSld>
  <p:clrMap bg1="lt1" tx1="dk1" bg2="lt2" tx2="dk2" accent1="accent1" accent2="accent2" accent3="accent3" accent4="accent4" accent5="accent5" accent6="accent6" hlink="hlink" folHlink="folHlink"/>
  <p:sldLayoutIdLst>
    <p:sldLayoutId id="2147483780"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64292"/>
      </p:ext>
    </p:extLst>
  </p:cSld>
  <p:clrMap bg1="lt1" tx1="dk1" bg2="lt2" tx2="dk2" accent1="accent1" accent2="accent2" accent3="accent3" accent4="accent4" accent5="accent5" accent6="accent6" hlink="hlink" folHlink="folHlink"/>
  <p:sldLayoutIdLst>
    <p:sldLayoutId id="2147483782" r:id="rId1"/>
    <p:sldLayoutId id="2147483907" r:id="rId2"/>
    <p:sldLayoutId id="2147483908" r:id="rId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4221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809" r:id="rId3"/>
    <p:sldLayoutId id="2147483810"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838001"/>
      </p:ext>
    </p:extLst>
  </p:cSld>
  <p:clrMap bg1="lt1" tx1="dk1" bg2="lt2" tx2="dk2" accent1="accent1" accent2="accent2" accent3="accent3" accent4="accent4" accent5="accent5" accent6="accent6" hlink="hlink" folHlink="folHlink"/>
  <p:sldLayoutIdLst>
    <p:sldLayoutId id="2147483787" r:id="rId1"/>
    <p:sldLayoutId id="2147483906"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6.tiff"/><Relationship Id="rId4" Type="http://schemas.openxmlformats.org/officeDocument/2006/relationships/image" Target="../media/image25.tif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1"/>
          </p:nvPr>
        </p:nvSpPr>
        <p:spPr>
          <a:xfrm>
            <a:off x="377825" y="3012364"/>
            <a:ext cx="11814175" cy="905953"/>
          </a:xfrm>
        </p:spPr>
        <p:txBody>
          <a:bodyPr/>
          <a:lstStyle/>
          <a:p>
            <a:pPr>
              <a:lnSpc>
                <a:spcPct val="100000"/>
              </a:lnSpc>
              <a:spcBef>
                <a:spcPts val="0"/>
              </a:spcBef>
            </a:pPr>
            <a:r>
              <a:rPr lang="en-US" sz="2400" b="0" cap="none">
                <a:latin typeface="ITC Franklin Gothic Std Book" panose="020B0504030503020204" pitchFamily="34" charset="0"/>
              </a:rPr>
              <a:t>Social and Decision Analytics Division (UVA-SDAD) </a:t>
            </a:r>
          </a:p>
          <a:p>
            <a:pPr>
              <a:lnSpc>
                <a:spcPct val="100000"/>
              </a:lnSpc>
              <a:spcBef>
                <a:spcPts val="0"/>
              </a:spcBef>
            </a:pPr>
            <a:r>
              <a:rPr lang="en-US" sz="2400" b="0" cap="none">
                <a:latin typeface="ITC Franklin Gothic Std Book" panose="020B0504030503020204" pitchFamily="34" charset="0"/>
              </a:rPr>
              <a:t>Army Research Institute for the Behavioral and Social Sciences (ARI)</a:t>
            </a:r>
          </a:p>
          <a:p>
            <a:pPr>
              <a:spcBef>
                <a:spcPts val="0"/>
              </a:spcBef>
            </a:pPr>
            <a:endParaRPr lang="en-US" sz="3600" b="0" cap="none">
              <a:latin typeface="ITC Franklin Gothic Std Book" panose="020B0504030503020204" pitchFamily="34" charset="0"/>
            </a:endParaRPr>
          </a:p>
        </p:txBody>
      </p:sp>
      <p:sp>
        <p:nvSpPr>
          <p:cNvPr id="5" name="Rectangle 4">
            <a:extLst>
              <a:ext uri="{FF2B5EF4-FFF2-40B4-BE49-F238E27FC236}">
                <a16:creationId xmlns:a16="http://schemas.microsoft.com/office/drawing/2014/main" id="{1136B8D8-4559-C140-B3D2-D01165B97963}"/>
              </a:ext>
            </a:extLst>
          </p:cNvPr>
          <p:cNvSpPr/>
          <p:nvPr/>
        </p:nvSpPr>
        <p:spPr>
          <a:xfrm>
            <a:off x="5109774" y="4926961"/>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98513" y="4303229"/>
            <a:ext cx="11814048" cy="931879"/>
          </a:xfrm>
          <a:prstGeom prst="rect">
            <a:avLst/>
          </a:prstGeom>
        </p:spPr>
        <p:txBody>
          <a:bodyPr lIns="91440" tIns="45720" rIns="91440" bIns="45720" anchor="t"/>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2400" cap="none" dirty="0">
                <a:latin typeface="ITC Franklin Gothic Std Book"/>
              </a:rPr>
              <a:t>Quarterly</a:t>
            </a:r>
            <a:r>
              <a:rPr kumimoji="0" lang="en-US" sz="2400" b="1" i="0" u="none" strike="noStrike" kern="1200" cap="none" spc="0" normalizeH="0" baseline="0" noProof="0" dirty="0">
                <a:ln>
                  <a:noFill/>
                </a:ln>
                <a:effectLst/>
                <a:uLnTx/>
                <a:uFill>
                  <a:solidFill>
                    <a:srgbClr val="E47100"/>
                  </a:solidFill>
                </a:uFill>
                <a:latin typeface="ITC Franklin Gothic Std Book"/>
              </a:rPr>
              <a:t> Project Meeting</a:t>
            </a:r>
          </a:p>
          <a:p>
            <a:pPr>
              <a:defRPr/>
            </a:pPr>
            <a:r>
              <a:rPr lang="en-US" sz="1800" dirty="0">
                <a:effectLst/>
                <a:latin typeface="Calibri" panose="020F0502020204030204" pitchFamily="34" charset="0"/>
              </a:rPr>
              <a:t>Contract W911NF120164</a:t>
            </a:r>
            <a:endParaRPr kumimoji="0" lang="en-US" sz="2400" b="1" i="0" u="none" strike="noStrike" kern="1200" cap="none" spc="0" normalizeH="0" baseline="0" noProof="0" dirty="0">
              <a:ln>
                <a:noFill/>
              </a:ln>
              <a:effectLst/>
              <a:uLnTx/>
              <a:uFill>
                <a:solidFill>
                  <a:srgbClr val="E47100"/>
                </a:solidFill>
              </a:uFill>
              <a:latin typeface="ITC Franklin Gothic Std Book"/>
            </a:endParaRPr>
          </a:p>
          <a:p>
            <a:pPr marL="0" marR="0" lvl="0" indent="0" algn="ctr" defTabSz="685800" rtl="0" eaLnBrk="1" fontAlgn="auto" latinLnBrk="0" hangingPunct="1">
              <a:lnSpc>
                <a:spcPct val="90000"/>
              </a:lnSpc>
              <a:spcBef>
                <a:spcPts val="750"/>
              </a:spcBef>
              <a:spcAft>
                <a:spcPts val="0"/>
              </a:spcAft>
              <a:buClrTx/>
              <a:buSzTx/>
              <a:buFont typeface="Arial"/>
              <a:buNone/>
              <a:tabLst/>
              <a:defRPr/>
            </a:pPr>
            <a:r>
              <a:rPr kumimoji="0" lang="en-US" sz="2400" b="0" i="0" u="none" strike="noStrike" kern="1200" cap="none" spc="0" normalizeH="0" baseline="0" noProof="0" dirty="0">
                <a:ln>
                  <a:noFill/>
                </a:ln>
                <a:effectLst/>
                <a:uLnTx/>
                <a:uFill>
                  <a:solidFill>
                    <a:srgbClr val="E47100"/>
                  </a:solidFill>
                </a:uFill>
                <a:latin typeface="ITC Franklin Gothic Std Book"/>
              </a:rPr>
              <a:t>26 </a:t>
            </a:r>
            <a:r>
              <a:rPr lang="en-US" sz="2400" b="0" cap="none" dirty="0">
                <a:latin typeface="ITC Franklin Gothic Std Book"/>
              </a:rPr>
              <a:t>January</a:t>
            </a:r>
            <a:r>
              <a:rPr kumimoji="0" lang="en-US" sz="2400" b="0" i="0" u="none" strike="noStrike" kern="1200" cap="none" spc="0" normalizeH="0" baseline="0" noProof="0" dirty="0">
                <a:ln>
                  <a:noFill/>
                </a:ln>
                <a:effectLst/>
                <a:uLnTx/>
                <a:uFill>
                  <a:solidFill>
                    <a:srgbClr val="E47100"/>
                  </a:solidFill>
                </a:uFill>
                <a:latin typeface="ITC Franklin Gothic Std Book"/>
              </a:rPr>
              <a:t> 2023</a:t>
            </a:r>
            <a:endParaRPr lang="en-US" sz="2400" b="0" i="0" u="none" strike="noStrike" kern="1200" cap="none" spc="0" normalizeH="0" baseline="0" noProof="0" dirty="0">
              <a:ln>
                <a:noFill/>
              </a:ln>
              <a:effectLst/>
              <a:uLnTx/>
              <a:uFill>
                <a:solidFill>
                  <a:srgbClr val="E47100"/>
                </a:solidFill>
              </a:uFill>
              <a:latin typeface="ITC Franklin Gothic Std Book"/>
            </a:endParaRPr>
          </a:p>
        </p:txBody>
      </p:sp>
      <p:sp>
        <p:nvSpPr>
          <p:cNvPr id="3" name="Text Placeholder 2"/>
          <p:cNvSpPr>
            <a:spLocks noGrp="1"/>
          </p:cNvSpPr>
          <p:nvPr>
            <p:ph type="body" sz="quarter" idx="10"/>
          </p:nvPr>
        </p:nvSpPr>
        <p:spPr>
          <a:xfrm>
            <a:off x="377952" y="1177319"/>
            <a:ext cx="11814048" cy="1450133"/>
          </a:xfrm>
        </p:spPr>
        <p:txBody>
          <a:bodyPr lIns="91440" tIns="45720" rIns="91440" bIns="45720" anchor="t"/>
          <a:lstStyle/>
          <a:p>
            <a:pPr>
              <a:lnSpc>
                <a:spcPct val="100000"/>
              </a:lnSpc>
            </a:pPr>
            <a:r>
              <a:rPr lang="en-US" sz="4400">
                <a:latin typeface="ITC Franklin Gothic Std Book"/>
              </a:rPr>
              <a:t>UVA-SDAD ARI</a:t>
            </a:r>
          </a:p>
          <a:p>
            <a:pPr>
              <a:lnSpc>
                <a:spcPct val="100000"/>
              </a:lnSpc>
            </a:pPr>
            <a:r>
              <a:rPr lang="en-US" sz="4400">
                <a:latin typeface="ITC Franklin Gothic Std Book"/>
              </a:rPr>
              <a:t>Quarterly Meeting</a:t>
            </a:r>
            <a:endParaRPr lang="en-US"/>
          </a:p>
          <a:p>
            <a:endParaRPr lang="en-US"/>
          </a:p>
        </p:txBody>
      </p:sp>
    </p:spTree>
    <p:extLst>
      <p:ext uri="{BB962C8B-B14F-4D97-AF65-F5344CB8AC3E}">
        <p14:creationId xmlns:p14="http://schemas.microsoft.com/office/powerpoint/2010/main" val="413678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9E76BA96-BEB7-D5F2-083A-461562ED1565}"/>
              </a:ext>
            </a:extLst>
          </p:cNvPr>
          <p:cNvPicPr>
            <a:picLocks noChangeAspect="1"/>
          </p:cNvPicPr>
          <p:nvPr/>
        </p:nvPicPr>
        <p:blipFill rotWithShape="1">
          <a:blip r:embed="rId3"/>
          <a:srcRect l="9048" t="2230" r="9205" b="5468"/>
          <a:stretch/>
        </p:blipFill>
        <p:spPr>
          <a:xfrm>
            <a:off x="2191010" y="700663"/>
            <a:ext cx="8549717" cy="5433009"/>
          </a:xfrm>
          <a:prstGeom prst="rect">
            <a:avLst/>
          </a:prstGeom>
        </p:spPr>
      </p:pic>
      <p:sp>
        <p:nvSpPr>
          <p:cNvPr id="4" name="Slide Number Placeholder 3">
            <a:extLst>
              <a:ext uri="{FF2B5EF4-FFF2-40B4-BE49-F238E27FC236}">
                <a16:creationId xmlns:a16="http://schemas.microsoft.com/office/drawing/2014/main" id="{283ECCDA-9069-B43E-5EDE-5E7C5AF3163E}"/>
              </a:ext>
            </a:extLst>
          </p:cNvPr>
          <p:cNvSpPr>
            <a:spLocks noGrp="1"/>
          </p:cNvSpPr>
          <p:nvPr>
            <p:ph type="sldNum" sz="quarter" idx="12"/>
          </p:nvPr>
        </p:nvSpPr>
        <p:spPr/>
        <p:txBody>
          <a:bodyPr/>
          <a:lstStyle/>
          <a:p>
            <a:fld id="{0F418C06-167A-E646-9EF6-18275B625F6B}" type="slidenum">
              <a:rPr lang="en-US" dirty="0" smtClean="0"/>
              <a:pPr/>
              <a:t>10</a:t>
            </a:fld>
            <a:endParaRPr lang="en-US"/>
          </a:p>
        </p:txBody>
      </p:sp>
      <p:sp>
        <p:nvSpPr>
          <p:cNvPr id="2" name="Text Placeholder 1">
            <a:extLst>
              <a:ext uri="{FF2B5EF4-FFF2-40B4-BE49-F238E27FC236}">
                <a16:creationId xmlns:a16="http://schemas.microsoft.com/office/drawing/2014/main" id="{067DEF82-1734-12CD-BEC6-A84967382DE2}"/>
              </a:ext>
            </a:extLst>
          </p:cNvPr>
          <p:cNvSpPr>
            <a:spLocks noGrp="1"/>
          </p:cNvSpPr>
          <p:nvPr>
            <p:ph type="body" sz="quarter" idx="4294967295"/>
          </p:nvPr>
        </p:nvSpPr>
        <p:spPr>
          <a:xfrm>
            <a:off x="0" y="244494"/>
            <a:ext cx="12192000" cy="508000"/>
          </a:xfrm>
        </p:spPr>
        <p:txBody>
          <a:bodyPr vert="horz" lIns="91440" tIns="45720" rIns="91440" bIns="45720" anchor="t">
            <a:normAutofit fontScale="85000" lnSpcReduction="20000"/>
          </a:bodyPr>
          <a:lstStyle/>
          <a:p>
            <a:pPr marL="0" indent="0" algn="ctr">
              <a:buNone/>
            </a:pPr>
            <a:r>
              <a:rPr lang="en-US" sz="4200" b="1">
                <a:solidFill>
                  <a:srgbClr val="DE6201"/>
                </a:solidFill>
                <a:latin typeface="ITC Franklin Gothic Std Book" panose="020B0504030503020204" pitchFamily="34" charset="0"/>
              </a:rPr>
              <a:t>Conceptual Performance Framework</a:t>
            </a:r>
            <a:endParaRPr lang="en-US" sz="3600" b="1">
              <a:solidFill>
                <a:srgbClr val="DE6201"/>
              </a:solidFill>
              <a:latin typeface="ITC Franklin Gothic Std Book" panose="020B0504030503020204" pitchFamily="34" charset="0"/>
            </a:endParaRPr>
          </a:p>
        </p:txBody>
      </p:sp>
      <p:sp>
        <p:nvSpPr>
          <p:cNvPr id="3" name="Oval 2">
            <a:extLst>
              <a:ext uri="{FF2B5EF4-FFF2-40B4-BE49-F238E27FC236}">
                <a16:creationId xmlns:a16="http://schemas.microsoft.com/office/drawing/2014/main" id="{86ED6B15-9D63-F6D0-9699-EC0983C90DFD}"/>
              </a:ext>
            </a:extLst>
          </p:cNvPr>
          <p:cNvSpPr/>
          <p:nvPr/>
        </p:nvSpPr>
        <p:spPr>
          <a:xfrm>
            <a:off x="2323681" y="862483"/>
            <a:ext cx="2989384" cy="284703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6538DD7-D134-9D8C-7218-F430B2E41C2C}"/>
              </a:ext>
            </a:extLst>
          </p:cNvPr>
          <p:cNvSpPr/>
          <p:nvPr/>
        </p:nvSpPr>
        <p:spPr>
          <a:xfrm>
            <a:off x="2428351" y="3751383"/>
            <a:ext cx="2989384" cy="81224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Curved Right 6">
            <a:extLst>
              <a:ext uri="{FF2B5EF4-FFF2-40B4-BE49-F238E27FC236}">
                <a16:creationId xmlns:a16="http://schemas.microsoft.com/office/drawing/2014/main" id="{3497D917-41F7-DE76-203E-027EF0849A7E}"/>
              </a:ext>
            </a:extLst>
          </p:cNvPr>
          <p:cNvSpPr/>
          <p:nvPr/>
        </p:nvSpPr>
        <p:spPr>
          <a:xfrm>
            <a:off x="1695659" y="2681653"/>
            <a:ext cx="653142" cy="1616109"/>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7249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087D02-440D-664E-BC0D-B0CB78B9E396}"/>
              </a:ext>
            </a:extLst>
          </p:cNvPr>
          <p:cNvSpPr txBox="1"/>
          <p:nvPr/>
        </p:nvSpPr>
        <p:spPr>
          <a:xfrm>
            <a:off x="-145308" y="940579"/>
            <a:ext cx="12192465" cy="2934137"/>
          </a:xfrm>
          <a:prstGeom prst="rect">
            <a:avLst/>
          </a:prstGeom>
          <a:noFill/>
          <a:ln>
            <a:noFill/>
          </a:ln>
        </p:spPr>
        <p:txBody>
          <a:bodyPr wrap="square" lIns="91440" tIns="45720" rIns="91440" bIns="45720" numCol="1" rtlCol="0" anchor="t">
            <a:spAutoFit/>
          </a:bodyPr>
          <a:lstStyle/>
          <a:p>
            <a:pPr marL="925195" lvl="3" indent="-457200">
              <a:spcBef>
                <a:spcPts val="500"/>
              </a:spcBef>
              <a:buFont typeface="Arial,Sans-Serif"/>
              <a:buChar char="•"/>
              <a:defRPr/>
            </a:pPr>
            <a:r>
              <a:rPr lang="en-US" sz="2400" dirty="0">
                <a:solidFill>
                  <a:srgbClr val="002060"/>
                </a:solidFill>
                <a:latin typeface="ITC Franklin Gothic Std Book"/>
                <a:cs typeface="+mn-lt"/>
              </a:rPr>
              <a:t>We acquired historical Army Leadership and Leadership Development doctrine and documents from Center for the Army Profession and Leadership (CAPL)</a:t>
            </a:r>
            <a:endParaRPr lang="en-US" sz="2400" dirty="0">
              <a:solidFill>
                <a:srgbClr val="002060"/>
              </a:solidFill>
              <a:cs typeface="Calibri"/>
            </a:endParaRPr>
          </a:p>
          <a:p>
            <a:pPr marL="1382395" lvl="4" indent="-457200">
              <a:spcBef>
                <a:spcPts val="500"/>
              </a:spcBef>
              <a:buFont typeface="Arial,Sans-Serif"/>
              <a:buChar char="•"/>
              <a:defRPr/>
            </a:pPr>
            <a:r>
              <a:rPr lang="en-US" sz="2400" dirty="0">
                <a:solidFill>
                  <a:srgbClr val="002060"/>
                </a:solidFill>
                <a:latin typeface="ITC Franklin Gothic Std Book"/>
                <a:cs typeface="Calibri"/>
              </a:rPr>
              <a:t>29 documents from 1946 to 2019</a:t>
            </a:r>
          </a:p>
          <a:p>
            <a:pPr marL="1382395" lvl="4" indent="-457200">
              <a:spcBef>
                <a:spcPts val="500"/>
              </a:spcBef>
              <a:buFont typeface="Arial,Sans-Serif"/>
              <a:buChar char="•"/>
              <a:defRPr/>
            </a:pPr>
            <a:r>
              <a:rPr lang="en-US" sz="2400" dirty="0">
                <a:solidFill>
                  <a:srgbClr val="002060"/>
                </a:solidFill>
                <a:latin typeface="ITC Franklin Gothic Std Book"/>
                <a:cs typeface="Calibri"/>
              </a:rPr>
              <a:t>Spans several doctrine hierarchies, naming conventions</a:t>
            </a:r>
          </a:p>
          <a:p>
            <a:pPr marL="1839595" lvl="5" indent="-457200">
              <a:spcBef>
                <a:spcPts val="500"/>
              </a:spcBef>
              <a:buFont typeface="Arial,Sans-Serif"/>
              <a:buChar char="•"/>
              <a:defRPr/>
            </a:pPr>
            <a:r>
              <a:rPr lang="en-US" sz="2400" dirty="0">
                <a:solidFill>
                  <a:srgbClr val="002060"/>
                </a:solidFill>
                <a:latin typeface="ITC Franklin Gothic Std Book"/>
                <a:cs typeface="Calibri"/>
              </a:rPr>
              <a:t>ADP, ADRP, AR, FM, etc.</a:t>
            </a:r>
          </a:p>
          <a:p>
            <a:pPr marL="1382395" lvl="4" indent="-457200">
              <a:spcBef>
                <a:spcPts val="500"/>
              </a:spcBef>
              <a:buFont typeface="Arial,Sans-Serif"/>
              <a:buChar char="•"/>
              <a:defRPr/>
            </a:pPr>
            <a:r>
              <a:rPr lang="en-US" sz="2400" dirty="0">
                <a:solidFill>
                  <a:srgbClr val="002060"/>
                </a:solidFill>
                <a:latin typeface="ITC Franklin Gothic Std Book"/>
                <a:cs typeface="Calibri"/>
              </a:rPr>
              <a:t>Includes detailed metadata on the evolution of documents (e.g., introduction of new themes, changing leadership definitions) by year as tracked by CAPL</a:t>
            </a:r>
          </a:p>
        </p:txBody>
      </p:sp>
      <p:sp>
        <p:nvSpPr>
          <p:cNvPr id="5" name="TextBox 4">
            <a:extLst>
              <a:ext uri="{FF2B5EF4-FFF2-40B4-BE49-F238E27FC236}">
                <a16:creationId xmlns:a16="http://schemas.microsoft.com/office/drawing/2014/main" id="{5933D758-B767-8B46-BF37-EFD1AB27D82A}"/>
              </a:ext>
            </a:extLst>
          </p:cNvPr>
          <p:cNvSpPr txBox="1"/>
          <p:nvPr/>
        </p:nvSpPr>
        <p:spPr>
          <a:xfrm>
            <a:off x="148092" y="370115"/>
            <a:ext cx="12174536" cy="646331"/>
          </a:xfrm>
          <a:prstGeom prst="rect">
            <a:avLst/>
          </a:prstGeom>
          <a:noFill/>
          <a:ln>
            <a:noFill/>
          </a:ln>
        </p:spPr>
        <p:txBody>
          <a:bodyPr wrap="square" lIns="91440" tIns="45720" rIns="91440" bIns="45720" rtlCol="0" anchor="t">
            <a:spAutoFit/>
          </a:bodyPr>
          <a:lstStyle/>
          <a:p>
            <a:pPr algn="ctr" defTabSz="914400"/>
            <a:r>
              <a:rPr lang="en-US" sz="3600" b="1">
                <a:solidFill>
                  <a:srgbClr val="DE6201"/>
                </a:solidFill>
                <a:latin typeface="ITC Franklin Gothic Std Book"/>
              </a:rPr>
              <a:t>Additions to the Corpus</a:t>
            </a:r>
            <a:endParaRPr lang="en-US" sz="3600" b="1">
              <a:solidFill>
                <a:srgbClr val="DE6201"/>
              </a:solidFill>
              <a:latin typeface="ITC Franklin Gothic Std Book" panose="020B0504030503020204" pitchFamily="34" charset="0"/>
            </a:endParaRPr>
          </a:p>
        </p:txBody>
      </p:sp>
      <p:graphicFrame>
        <p:nvGraphicFramePr>
          <p:cNvPr id="3" name="Table 2">
            <a:extLst>
              <a:ext uri="{FF2B5EF4-FFF2-40B4-BE49-F238E27FC236}">
                <a16:creationId xmlns:a16="http://schemas.microsoft.com/office/drawing/2014/main" id="{F1B88E30-1801-37E0-E992-2D329FC87C62}"/>
              </a:ext>
            </a:extLst>
          </p:cNvPr>
          <p:cNvGraphicFramePr>
            <a:graphicFrameLocks noGrp="1"/>
          </p:cNvGraphicFramePr>
          <p:nvPr>
            <p:extLst>
              <p:ext uri="{D42A27DB-BD31-4B8C-83A1-F6EECF244321}">
                <p14:modId xmlns:p14="http://schemas.microsoft.com/office/powerpoint/2010/main" val="2138858550"/>
              </p:ext>
            </p:extLst>
          </p:nvPr>
        </p:nvGraphicFramePr>
        <p:xfrm>
          <a:off x="163735" y="3872975"/>
          <a:ext cx="11944076" cy="1920240"/>
        </p:xfrm>
        <a:graphic>
          <a:graphicData uri="http://schemas.openxmlformats.org/drawingml/2006/table">
            <a:tbl>
              <a:tblPr firstRow="1" bandRow="1">
                <a:tableStyleId>{5C22544A-7EE6-4342-B048-85BDC9FD1C3A}</a:tableStyleId>
              </a:tblPr>
              <a:tblGrid>
                <a:gridCol w="869951">
                  <a:extLst>
                    <a:ext uri="{9D8B030D-6E8A-4147-A177-3AD203B41FA5}">
                      <a16:colId xmlns:a16="http://schemas.microsoft.com/office/drawing/2014/main" val="758010809"/>
                    </a:ext>
                  </a:extLst>
                </a:gridCol>
                <a:gridCol w="1742320">
                  <a:extLst>
                    <a:ext uri="{9D8B030D-6E8A-4147-A177-3AD203B41FA5}">
                      <a16:colId xmlns:a16="http://schemas.microsoft.com/office/drawing/2014/main" val="2813048145"/>
                    </a:ext>
                  </a:extLst>
                </a:gridCol>
                <a:gridCol w="1755132">
                  <a:extLst>
                    <a:ext uri="{9D8B030D-6E8A-4147-A177-3AD203B41FA5}">
                      <a16:colId xmlns:a16="http://schemas.microsoft.com/office/drawing/2014/main" val="2007117963"/>
                    </a:ext>
                  </a:extLst>
                </a:gridCol>
                <a:gridCol w="7576673">
                  <a:extLst>
                    <a:ext uri="{9D8B030D-6E8A-4147-A177-3AD203B41FA5}">
                      <a16:colId xmlns:a16="http://schemas.microsoft.com/office/drawing/2014/main" val="4244267435"/>
                    </a:ext>
                  </a:extLst>
                </a:gridCol>
              </a:tblGrid>
              <a:tr h="324870">
                <a:tc>
                  <a:txBody>
                    <a:bodyPr/>
                    <a:lstStyle/>
                    <a:p>
                      <a:pPr lvl="0">
                        <a:buNone/>
                      </a:pPr>
                      <a:r>
                        <a:rPr lang="en-US" sz="1800" dirty="0">
                          <a:solidFill>
                            <a:srgbClr val="002060"/>
                          </a:solidFill>
                          <a:effectLst/>
                          <a:latin typeface="ITC Franklin Gothic Std Med"/>
                        </a:rPr>
                        <a:t>Year</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dirty="0">
                          <a:solidFill>
                            <a:srgbClr val="002060"/>
                          </a:solidFill>
                          <a:effectLst/>
                          <a:latin typeface="ITC Franklin Gothic Std Med"/>
                        </a:rPr>
                        <a:t>Nomenclature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dirty="0">
                          <a:solidFill>
                            <a:srgbClr val="002060"/>
                          </a:solidFill>
                          <a:effectLst/>
                          <a:latin typeface="ITC Franklin Gothic Std Med"/>
                        </a:rPr>
                        <a:t>Title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800" dirty="0">
                          <a:solidFill>
                            <a:srgbClr val="002060"/>
                          </a:solidFill>
                          <a:effectLst/>
                          <a:latin typeface="ITC Franklin Gothic Std Med"/>
                        </a:rPr>
                        <a:t>Definition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240822824"/>
                  </a:ext>
                </a:extLst>
              </a:tr>
              <a:tr h="817777">
                <a:tc>
                  <a:txBody>
                    <a:bodyPr/>
                    <a:lstStyle/>
                    <a:p>
                      <a:pPr fontAlgn="ctr"/>
                      <a:r>
                        <a:rPr lang="en-US" sz="1800" dirty="0">
                          <a:solidFill>
                            <a:srgbClr val="002060"/>
                          </a:solidFill>
                          <a:effectLst/>
                          <a:latin typeface="ITC Franklin Gothic Std Med"/>
                        </a:rPr>
                        <a:t>1965 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ctr"/>
                      <a:r>
                        <a:rPr lang="en-US" sz="1800" dirty="0">
                          <a:solidFill>
                            <a:srgbClr val="002060"/>
                          </a:solidFill>
                          <a:effectLst/>
                          <a:latin typeface="ITC Franklin Gothic Std Med"/>
                        </a:rPr>
                        <a:t>FM 22-100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ctr"/>
                      <a:r>
                        <a:rPr lang="en-US" sz="1800" dirty="0">
                          <a:solidFill>
                            <a:srgbClr val="002060"/>
                          </a:solidFill>
                          <a:effectLst/>
                          <a:latin typeface="ITC Franklin Gothic Std Med"/>
                        </a:rPr>
                        <a:t>Military Leadership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ctr"/>
                      <a:r>
                        <a:rPr lang="en-US" sz="1800" dirty="0">
                          <a:solidFill>
                            <a:srgbClr val="002060"/>
                          </a:solidFill>
                          <a:effectLst/>
                          <a:latin typeface="ITC Franklin Gothic Std Med"/>
                        </a:rPr>
                        <a:t>Military Leadership. The art of influencing and directing men in such a way as to obtain their willing obedience, confidence, respect, and loyal cooperation to accomplish the mission.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469236770"/>
                  </a:ext>
                </a:extLst>
              </a:tr>
              <a:tr h="571323">
                <a:tc>
                  <a:txBody>
                    <a:bodyPr/>
                    <a:lstStyle/>
                    <a:p>
                      <a:pPr lvl="0" algn="l">
                        <a:lnSpc>
                          <a:spcPct val="100000"/>
                        </a:lnSpc>
                        <a:spcBef>
                          <a:spcPts val="0"/>
                        </a:spcBef>
                        <a:spcAft>
                          <a:spcPts val="0"/>
                        </a:spcAft>
                        <a:buNone/>
                      </a:pPr>
                      <a:r>
                        <a:rPr lang="en-US" sz="1800" b="0" i="0" u="none" strike="noStrike" noProof="0" dirty="0">
                          <a:solidFill>
                            <a:srgbClr val="002060"/>
                          </a:solidFill>
                          <a:effectLst/>
                          <a:latin typeface="ITC Franklin Gothic Std Book"/>
                        </a:rPr>
                        <a:t>2012 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US" sz="1800" b="0" i="0" u="none" strike="noStrike" noProof="0" dirty="0">
                          <a:solidFill>
                            <a:srgbClr val="002060"/>
                          </a:solidFill>
                          <a:effectLst/>
                          <a:latin typeface="ITC Franklin Gothic Std Book"/>
                        </a:rPr>
                        <a:t>ADP/ADRP 6-22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US" sz="1800" b="0" i="0" u="none" strike="noStrike" noProof="0" dirty="0">
                          <a:solidFill>
                            <a:srgbClr val="002060"/>
                          </a:solidFill>
                          <a:effectLst/>
                          <a:latin typeface="ITC Franklin Gothic Std Book"/>
                        </a:rPr>
                        <a:t>Army Leadership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l">
                        <a:lnSpc>
                          <a:spcPct val="100000"/>
                        </a:lnSpc>
                        <a:spcBef>
                          <a:spcPts val="0"/>
                        </a:spcBef>
                        <a:spcAft>
                          <a:spcPts val="0"/>
                        </a:spcAft>
                        <a:buNone/>
                      </a:pPr>
                      <a:r>
                        <a:rPr lang="en-US" sz="1800" b="0" i="0" u="none" strike="noStrike" noProof="0" dirty="0">
                          <a:solidFill>
                            <a:srgbClr val="002060"/>
                          </a:solidFill>
                          <a:effectLst/>
                          <a:latin typeface="ITC Franklin Gothic Std Book"/>
                        </a:rPr>
                        <a:t>Leadership is the process of influencing people by providing purpose, direction, and motivation to accomplish the mission and improve the organization.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221200312"/>
                  </a:ext>
                </a:extLst>
              </a:tr>
            </a:tbl>
          </a:graphicData>
        </a:graphic>
      </p:graphicFrame>
      <p:sp>
        <p:nvSpPr>
          <p:cNvPr id="6" name="TextBox 5">
            <a:extLst>
              <a:ext uri="{FF2B5EF4-FFF2-40B4-BE49-F238E27FC236}">
                <a16:creationId xmlns:a16="http://schemas.microsoft.com/office/drawing/2014/main" id="{9F586DE2-D08D-9C7F-A70E-B14B33D54769}"/>
              </a:ext>
            </a:extLst>
          </p:cNvPr>
          <p:cNvSpPr txBox="1"/>
          <p:nvPr/>
        </p:nvSpPr>
        <p:spPr>
          <a:xfrm>
            <a:off x="138544" y="6096000"/>
            <a:ext cx="749404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2060"/>
                </a:solidFill>
                <a:latin typeface="ITC Franklin Gothic Std Book"/>
                <a:cs typeface="Calibri"/>
              </a:rPr>
              <a:t>Excerpt from CAPL "Evolution of Army Leadership Literature" metadata</a:t>
            </a:r>
          </a:p>
        </p:txBody>
      </p:sp>
    </p:spTree>
    <p:extLst>
      <p:ext uri="{BB962C8B-B14F-4D97-AF65-F5344CB8AC3E}">
        <p14:creationId xmlns:p14="http://schemas.microsoft.com/office/powerpoint/2010/main" val="413662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0" y="376238"/>
            <a:ext cx="12192000" cy="508000"/>
          </a:xfr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Technical Next steps</a:t>
            </a:r>
            <a:endParaRPr lang="en-US"/>
          </a:p>
        </p:txBody>
      </p:sp>
      <p:sp>
        <p:nvSpPr>
          <p:cNvPr id="6" name="Text Placeholder 5">
            <a:extLst>
              <a:ext uri="{FF2B5EF4-FFF2-40B4-BE49-F238E27FC236}">
                <a16:creationId xmlns:a16="http://schemas.microsoft.com/office/drawing/2014/main" id="{F7951407-3347-4B3B-8C14-CF1058755612}"/>
              </a:ext>
            </a:extLst>
          </p:cNvPr>
          <p:cNvSpPr>
            <a:spLocks noGrp="1"/>
          </p:cNvSpPr>
          <p:nvPr>
            <p:ph type="body" sz="quarter" idx="4294967295"/>
          </p:nvPr>
        </p:nvSpPr>
        <p:spPr>
          <a:xfrm>
            <a:off x="0" y="1603144"/>
            <a:ext cx="12192000" cy="4579941"/>
          </a:xfrm>
        </p:spPr>
        <p:txBody>
          <a:bodyPr vert="horz" lIns="457200" tIns="45720" rIns="457200" bIns="45720" anchor="t">
            <a:normAutofit/>
          </a:bodyPr>
          <a:lstStyle/>
          <a:p>
            <a:pPr>
              <a:lnSpc>
                <a:spcPct val="100000"/>
              </a:lnSpc>
            </a:pPr>
            <a:r>
              <a:rPr lang="en-US" sz="2400" dirty="0">
                <a:solidFill>
                  <a:srgbClr val="002060"/>
                </a:solidFill>
                <a:cs typeface="Calibri"/>
              </a:rPr>
              <a:t>Refine document ingestion procedure to account for new and varied file formats</a:t>
            </a:r>
          </a:p>
          <a:p>
            <a:pPr>
              <a:lnSpc>
                <a:spcPct val="100000"/>
              </a:lnSpc>
            </a:pPr>
            <a:r>
              <a:rPr lang="en-US" sz="2400" dirty="0">
                <a:solidFill>
                  <a:srgbClr val="002060"/>
                </a:solidFill>
                <a:cs typeface="Calibri"/>
              </a:rPr>
              <a:t>Check accuracy of document metadata</a:t>
            </a:r>
          </a:p>
          <a:p>
            <a:pPr>
              <a:lnSpc>
                <a:spcPct val="100000"/>
              </a:lnSpc>
            </a:pPr>
            <a:r>
              <a:rPr lang="en-US" sz="2400" dirty="0">
                <a:solidFill>
                  <a:srgbClr val="002060"/>
                </a:solidFill>
                <a:cs typeface="Calibri"/>
              </a:rPr>
              <a:t>Standardize document metadata</a:t>
            </a:r>
          </a:p>
          <a:p>
            <a:pPr lvl="1">
              <a:lnSpc>
                <a:spcPct val="100000"/>
              </a:lnSpc>
            </a:pPr>
            <a:r>
              <a:rPr lang="en-US" dirty="0">
                <a:solidFill>
                  <a:srgbClr val="002060"/>
                </a:solidFill>
                <a:cs typeface="Calibri"/>
              </a:rPr>
              <a:t>Develop a comprehensive changelog to capture variation in document content (e.g., </a:t>
            </a:r>
            <a:r>
              <a:rPr lang="en-US" dirty="0">
                <a:solidFill>
                  <a:srgbClr val="002060"/>
                </a:solidFill>
                <a:ea typeface="+mn-lt"/>
                <a:cs typeface="+mn-lt"/>
              </a:rPr>
              <a:t>2005-2006 Army doctrine renumbered to reflect joint numbering)</a:t>
            </a:r>
          </a:p>
          <a:p>
            <a:pPr>
              <a:lnSpc>
                <a:spcPct val="100000"/>
              </a:lnSpc>
            </a:pPr>
            <a:r>
              <a:rPr lang="en-US" sz="2400" dirty="0">
                <a:solidFill>
                  <a:srgbClr val="002060"/>
                </a:solidFill>
                <a:cs typeface="Calibri"/>
              </a:rPr>
              <a:t>Will continue to work with student researcher from summer 2022</a:t>
            </a:r>
          </a:p>
        </p:txBody>
      </p:sp>
    </p:spTree>
    <p:extLst>
      <p:ext uri="{BB962C8B-B14F-4D97-AF65-F5344CB8AC3E}">
        <p14:creationId xmlns:p14="http://schemas.microsoft.com/office/powerpoint/2010/main" val="181712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0" y="376238"/>
            <a:ext cx="12192000" cy="508000"/>
          </a:xfr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Analytical Next steps</a:t>
            </a:r>
            <a:endParaRPr lang="en-US"/>
          </a:p>
        </p:txBody>
      </p:sp>
      <p:sp>
        <p:nvSpPr>
          <p:cNvPr id="6" name="Text Placeholder 5">
            <a:extLst>
              <a:ext uri="{FF2B5EF4-FFF2-40B4-BE49-F238E27FC236}">
                <a16:creationId xmlns:a16="http://schemas.microsoft.com/office/drawing/2014/main" id="{F7951407-3347-4B3B-8C14-CF1058755612}"/>
              </a:ext>
            </a:extLst>
          </p:cNvPr>
          <p:cNvSpPr>
            <a:spLocks noGrp="1"/>
          </p:cNvSpPr>
          <p:nvPr>
            <p:ph type="body" sz="quarter" idx="4294967295"/>
          </p:nvPr>
        </p:nvSpPr>
        <p:spPr>
          <a:xfrm>
            <a:off x="0" y="1630038"/>
            <a:ext cx="12192000" cy="4553047"/>
          </a:xfrm>
        </p:spPr>
        <p:txBody>
          <a:bodyPr vert="horz" lIns="457200" tIns="45720" rIns="457200" bIns="45720" anchor="t">
            <a:normAutofit/>
          </a:bodyPr>
          <a:lstStyle/>
          <a:p>
            <a:pPr>
              <a:lnSpc>
                <a:spcPct val="100000"/>
              </a:lnSpc>
            </a:pPr>
            <a:r>
              <a:rPr lang="en-US" sz="2400">
                <a:solidFill>
                  <a:srgbClr val="002060"/>
                </a:solidFill>
                <a:latin typeface="Calibri"/>
                <a:cs typeface="Calibri"/>
              </a:rPr>
              <a:t>Document analysis</a:t>
            </a:r>
            <a:endParaRPr lang="en-US" sz="2400">
              <a:solidFill>
                <a:srgbClr val="002060"/>
              </a:solidFill>
              <a:cs typeface="Calibri"/>
            </a:endParaRPr>
          </a:p>
          <a:p>
            <a:pPr lvl="1">
              <a:lnSpc>
                <a:spcPct val="100000"/>
              </a:lnSpc>
            </a:pPr>
            <a:r>
              <a:rPr lang="en-US" sz="2000">
                <a:solidFill>
                  <a:srgbClr val="002060"/>
                </a:solidFill>
                <a:latin typeface="Calibri"/>
                <a:cs typeface="Calibri"/>
              </a:rPr>
              <a:t>Iterate on previous methodological approaches (e.g., continue with same approach vs other options)</a:t>
            </a:r>
          </a:p>
          <a:p>
            <a:pPr lvl="2">
              <a:lnSpc>
                <a:spcPct val="100000"/>
              </a:lnSpc>
            </a:pPr>
            <a:r>
              <a:rPr lang="en-US">
                <a:solidFill>
                  <a:srgbClr val="002060"/>
                </a:solidFill>
                <a:latin typeface="Calibri"/>
                <a:cs typeface="Calibri"/>
              </a:rPr>
              <a:t>Topic Modeling (compare against CAPL's evolution document/manual coding)</a:t>
            </a:r>
          </a:p>
          <a:p>
            <a:pPr lvl="2">
              <a:lnSpc>
                <a:spcPct val="100000"/>
              </a:lnSpc>
            </a:pPr>
            <a:r>
              <a:rPr lang="en-US" b="0" i="0">
                <a:solidFill>
                  <a:srgbClr val="002060"/>
                </a:solidFill>
                <a:effectLst/>
                <a:latin typeface="Calibri"/>
                <a:cs typeface="Calibri"/>
              </a:rPr>
              <a:t>Term Frequency-Inverse Document Frequency (TF-IDF)</a:t>
            </a:r>
          </a:p>
          <a:p>
            <a:pPr lvl="2">
              <a:lnSpc>
                <a:spcPct val="100000"/>
              </a:lnSpc>
            </a:pPr>
            <a:r>
              <a:rPr lang="en-US">
                <a:solidFill>
                  <a:srgbClr val="002060"/>
                </a:solidFill>
                <a:latin typeface="Calibri"/>
                <a:cs typeface="Calibri"/>
              </a:rPr>
              <a:t>Sentiment Analysis</a:t>
            </a:r>
          </a:p>
          <a:p>
            <a:pPr lvl="1">
              <a:lnSpc>
                <a:spcPct val="100000"/>
              </a:lnSpc>
            </a:pPr>
            <a:r>
              <a:rPr lang="en-US" sz="2000">
                <a:solidFill>
                  <a:srgbClr val="002060"/>
                </a:solidFill>
                <a:latin typeface="Calibri"/>
                <a:cs typeface="Calibri"/>
              </a:rPr>
              <a:t>How does the context or meaning of concepts change over time? Are there specific keywords to target in our analysis like we did for the inclusive language pronouns?</a:t>
            </a:r>
          </a:p>
          <a:p>
            <a:pPr lvl="2">
              <a:lnSpc>
                <a:spcPct val="100000"/>
              </a:lnSpc>
            </a:pPr>
            <a:r>
              <a:rPr lang="en-US">
                <a:solidFill>
                  <a:srgbClr val="002060"/>
                </a:solidFill>
                <a:latin typeface="Calibri"/>
                <a:cs typeface="Calibri"/>
              </a:rPr>
              <a:t>Terms emphasizing group or units</a:t>
            </a:r>
            <a:endParaRPr lang="en-US">
              <a:solidFill>
                <a:srgbClr val="002060"/>
              </a:solidFill>
              <a:ea typeface="+mn-lt"/>
              <a:cs typeface="+mn-lt"/>
            </a:endParaRPr>
          </a:p>
          <a:p>
            <a:pPr lvl="2">
              <a:lnSpc>
                <a:spcPct val="100000"/>
              </a:lnSpc>
            </a:pPr>
            <a:r>
              <a:rPr lang="en-US">
                <a:solidFill>
                  <a:srgbClr val="002060"/>
                </a:solidFill>
                <a:latin typeface="Calibri"/>
                <a:cs typeface="Calibri"/>
              </a:rPr>
              <a:t>Performance</a:t>
            </a:r>
          </a:p>
          <a:p>
            <a:pPr lvl="2">
              <a:lnSpc>
                <a:spcPct val="100000"/>
              </a:lnSpc>
            </a:pPr>
            <a:r>
              <a:rPr lang="en-US">
                <a:solidFill>
                  <a:srgbClr val="002060"/>
                </a:solidFill>
                <a:latin typeface="Calibri"/>
                <a:cs typeface="Calibri"/>
              </a:rPr>
              <a:t>Leadership</a:t>
            </a:r>
          </a:p>
        </p:txBody>
      </p:sp>
    </p:spTree>
    <p:extLst>
      <p:ext uri="{BB962C8B-B14F-4D97-AF65-F5344CB8AC3E}">
        <p14:creationId xmlns:p14="http://schemas.microsoft.com/office/powerpoint/2010/main" val="488494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2490548"/>
            <a:ext cx="11814048" cy="1450133"/>
          </a:xfrm>
        </p:spPr>
        <p:txBody>
          <a:bodyPr lIns="91440" tIns="45720" rIns="91440" bIns="45720" anchor="t"/>
          <a:lstStyle/>
          <a:p>
            <a:pPr>
              <a:lnSpc>
                <a:spcPct val="100000"/>
              </a:lnSpc>
            </a:pPr>
            <a:r>
              <a:rPr lang="en-US" sz="4400">
                <a:solidFill>
                  <a:srgbClr val="FFFFFF"/>
                </a:solidFill>
                <a:latin typeface="ITC Franklin Gothic Std Book"/>
              </a:rPr>
              <a:t>Modeling Performance</a:t>
            </a:r>
            <a:endParaRPr lang="en-US"/>
          </a:p>
          <a:p>
            <a:endParaRPr lang="en-US"/>
          </a:p>
        </p:txBody>
      </p:sp>
    </p:spTree>
    <p:extLst>
      <p:ext uri="{BB962C8B-B14F-4D97-AF65-F5344CB8AC3E}">
        <p14:creationId xmlns:p14="http://schemas.microsoft.com/office/powerpoint/2010/main" val="2083515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panose="020B0504030503020204" pitchFamily="34" charset="0"/>
                <a:ea typeface="+mn-ea"/>
                <a:cs typeface="+mn-cs"/>
              </a:rPr>
              <a:t>Modeling Social Constructs</a:t>
            </a: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idx="4294967295"/>
          </p:nvPr>
        </p:nvSpPr>
        <p:spPr>
          <a:xfrm>
            <a:off x="919365" y="1219378"/>
            <a:ext cx="10659609" cy="4422775"/>
          </a:xfrm>
        </p:spPr>
        <p:txBody>
          <a:bodyPr lIns="91440" tIns="45720" rIns="91440" bIns="45720" anchor="t">
            <a:normAutofit fontScale="92500" lnSpcReduction="10000"/>
          </a:bodyPr>
          <a:lstStyle/>
          <a:p>
            <a:pPr marL="0" indent="0">
              <a:lnSpc>
                <a:spcPct val="110000"/>
              </a:lnSpc>
              <a:buNone/>
            </a:pPr>
            <a:r>
              <a:rPr lang="en-US" sz="2400">
                <a:solidFill>
                  <a:srgbClr val="002060"/>
                </a:solidFill>
                <a:latin typeface="ITC Franklin Gothic Std Book"/>
              </a:rPr>
              <a:t>Supplement models with social factors captured in GAT and TAPAS variables</a:t>
            </a:r>
          </a:p>
          <a:p>
            <a:pPr>
              <a:lnSpc>
                <a:spcPct val="110000"/>
              </a:lnSpc>
            </a:pPr>
            <a:r>
              <a:rPr lang="en-US" sz="2400">
                <a:solidFill>
                  <a:srgbClr val="002060"/>
                </a:solidFill>
                <a:latin typeface="ITC Franklin Gothic Std Book"/>
              </a:rPr>
              <a:t>Career outcomes (e.g., rate of promotion, final rank achieved) will </a:t>
            </a:r>
            <a:br>
              <a:rPr lang="en-US" sz="2400">
                <a:solidFill>
                  <a:srgbClr val="002060"/>
                </a:solidFill>
                <a:latin typeface="ITC Franklin Gothic Std Book" panose="020B0504030503020204" pitchFamily="34" charset="0"/>
              </a:rPr>
            </a:br>
            <a:r>
              <a:rPr lang="en-US" sz="2400">
                <a:solidFill>
                  <a:srgbClr val="002060"/>
                </a:solidFill>
                <a:latin typeface="ITC Franklin Gothic Std Book"/>
              </a:rPr>
              <a:t>serve as proxy for performance</a:t>
            </a:r>
          </a:p>
          <a:p>
            <a:pPr>
              <a:lnSpc>
                <a:spcPct val="110000"/>
              </a:lnSpc>
            </a:pPr>
            <a:r>
              <a:rPr lang="en-US" sz="2400">
                <a:solidFill>
                  <a:srgbClr val="002060"/>
                </a:solidFill>
                <a:latin typeface="ITC Franklin Gothic Std Book"/>
              </a:rPr>
              <a:t>Connect this to psychosocial traits as represented on GAT and TAPAS</a:t>
            </a:r>
          </a:p>
          <a:p>
            <a:pPr>
              <a:lnSpc>
                <a:spcPct val="110000"/>
              </a:lnSpc>
            </a:pPr>
            <a:r>
              <a:rPr lang="en-US" sz="2400">
                <a:solidFill>
                  <a:srgbClr val="002060"/>
                </a:solidFill>
                <a:latin typeface="ITC Franklin Gothic Std Book"/>
              </a:rPr>
              <a:t>Example research questions:</a:t>
            </a:r>
          </a:p>
          <a:p>
            <a:pPr lvl="1">
              <a:lnSpc>
                <a:spcPct val="110000"/>
              </a:lnSpc>
            </a:pPr>
            <a:r>
              <a:rPr lang="en-US">
                <a:solidFill>
                  <a:srgbClr val="002060"/>
                </a:solidFill>
                <a:latin typeface="ITC Franklin Gothic Std Book"/>
              </a:rPr>
              <a:t>Do certain traits (e.g., adaptability, character) lead to better </a:t>
            </a:r>
            <a:br>
              <a:rPr lang="en-US">
                <a:solidFill>
                  <a:srgbClr val="002060"/>
                </a:solidFill>
                <a:latin typeface="ITC Franklin Gothic Std Book" panose="020B0504030503020204" pitchFamily="34" charset="0"/>
              </a:rPr>
            </a:br>
            <a:r>
              <a:rPr lang="en-US">
                <a:solidFill>
                  <a:srgbClr val="002060"/>
                </a:solidFill>
                <a:latin typeface="ITC Franklin Gothic Std Book"/>
              </a:rPr>
              <a:t>long term career performance (e.g., high rank)?</a:t>
            </a:r>
          </a:p>
          <a:p>
            <a:pPr lvl="1">
              <a:lnSpc>
                <a:spcPct val="110000"/>
              </a:lnSpc>
            </a:pPr>
            <a:r>
              <a:rPr lang="en-US">
                <a:solidFill>
                  <a:srgbClr val="002060"/>
                </a:solidFill>
                <a:latin typeface="ITC Franklin Gothic Std Book"/>
              </a:rPr>
              <a:t>Does performance differ in relation to relatively stable </a:t>
            </a:r>
            <a:br>
              <a:rPr lang="en-US">
                <a:solidFill>
                  <a:srgbClr val="002060"/>
                </a:solidFill>
                <a:latin typeface="ITC Franklin Gothic Std Book" panose="020B0504030503020204" pitchFamily="34" charset="0"/>
              </a:rPr>
            </a:br>
            <a:r>
              <a:rPr lang="en-US">
                <a:solidFill>
                  <a:srgbClr val="002060"/>
                </a:solidFill>
                <a:latin typeface="ITC Franklin Gothic Std Book"/>
              </a:rPr>
              <a:t>traits vs changing traits (e.g., optimism vs work engagement)?</a:t>
            </a:r>
          </a:p>
          <a:p>
            <a:pPr marL="0" indent="0">
              <a:lnSpc>
                <a:spcPct val="110000"/>
              </a:lnSpc>
              <a:buNone/>
            </a:pPr>
            <a:r>
              <a:rPr lang="en-US" sz="2400">
                <a:solidFill>
                  <a:srgbClr val="002060"/>
                </a:solidFill>
                <a:latin typeface="ITC Franklin Gothic Std Book"/>
              </a:rPr>
              <a:t>Comparison of model estimates produced when considering outliers (outperforming individuals)</a:t>
            </a:r>
          </a:p>
        </p:txBody>
      </p:sp>
    </p:spTree>
    <p:extLst>
      <p:ext uri="{BB962C8B-B14F-4D97-AF65-F5344CB8AC3E}">
        <p14:creationId xmlns:p14="http://schemas.microsoft.com/office/powerpoint/2010/main" val="188805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F86A17-B429-C2C2-ED53-DCCAF2835E85}"/>
              </a:ext>
            </a:extLst>
          </p:cNvPr>
          <p:cNvSpPr txBox="1">
            <a:spLocks/>
          </p:cNvSpPr>
          <p:nvPr/>
        </p:nvSpPr>
        <p:spPr>
          <a:xfrm>
            <a:off x="0" y="252413"/>
            <a:ext cx="12192000" cy="640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solidFill>
                  <a:srgbClr val="E36C0B"/>
                </a:solidFill>
                <a:latin typeface="ITC Franklin Gothic Std Book"/>
                <a:ea typeface="+mn-ea"/>
                <a:cs typeface="+mn-cs"/>
              </a:rPr>
              <a:t>Model Cohort</a:t>
            </a:r>
            <a:endParaRPr lang="en-US">
              <a:ea typeface="+mn-ea"/>
              <a:cs typeface="+mn-cs"/>
            </a:endParaRPr>
          </a:p>
        </p:txBody>
      </p:sp>
      <p:sp>
        <p:nvSpPr>
          <p:cNvPr id="5" name="Content Placeholder 2">
            <a:extLst>
              <a:ext uri="{FF2B5EF4-FFF2-40B4-BE49-F238E27FC236}">
                <a16:creationId xmlns:a16="http://schemas.microsoft.com/office/drawing/2014/main" id="{F16A8EC7-FD6B-91B4-03F9-3CF69E8DA4CB}"/>
              </a:ext>
            </a:extLst>
          </p:cNvPr>
          <p:cNvSpPr txBox="1">
            <a:spLocks/>
          </p:cNvSpPr>
          <p:nvPr/>
        </p:nvSpPr>
        <p:spPr>
          <a:xfrm>
            <a:off x="264152" y="895183"/>
            <a:ext cx="10650557" cy="14312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000">
                <a:solidFill>
                  <a:srgbClr val="002060"/>
                </a:solidFill>
                <a:latin typeface="ITC Franklin Gothic Std Book"/>
              </a:rPr>
              <a:t>Cohort: 184,035 Soldiers with two or more observed GAT responses from FY2009 to 2018</a:t>
            </a:r>
            <a:endParaRPr lang="en-US" sz="2000">
              <a:cs typeface="Calibri"/>
            </a:endParaRPr>
          </a:p>
          <a:p>
            <a:pPr>
              <a:lnSpc>
                <a:spcPct val="110000"/>
              </a:lnSpc>
            </a:pPr>
            <a:r>
              <a:rPr lang="en-US" sz="2000">
                <a:solidFill>
                  <a:srgbClr val="002060"/>
                </a:solidFill>
                <a:latin typeface="ITC Franklin Gothic Std Book"/>
              </a:rPr>
              <a:t>Model effects of social constructs on promotion speed (time from accession to E4)</a:t>
            </a:r>
          </a:p>
          <a:p>
            <a:pPr>
              <a:lnSpc>
                <a:spcPct val="110000"/>
              </a:lnSpc>
            </a:pPr>
            <a:r>
              <a:rPr lang="en-US" sz="2000">
                <a:solidFill>
                  <a:srgbClr val="002060"/>
                </a:solidFill>
                <a:latin typeface="ITC Franklin Gothic Std Book"/>
              </a:rPr>
              <a:t>Model likelihood of counterproductive behaviors.</a:t>
            </a:r>
          </a:p>
        </p:txBody>
      </p:sp>
      <p:graphicFrame>
        <p:nvGraphicFramePr>
          <p:cNvPr id="10" name="Table 10">
            <a:extLst>
              <a:ext uri="{FF2B5EF4-FFF2-40B4-BE49-F238E27FC236}">
                <a16:creationId xmlns:a16="http://schemas.microsoft.com/office/drawing/2014/main" id="{EBB6E9E2-C624-BFBA-B4B5-FF56A59D6776}"/>
              </a:ext>
            </a:extLst>
          </p:cNvPr>
          <p:cNvGraphicFramePr>
            <a:graphicFrameLocks noGrp="1"/>
          </p:cNvGraphicFramePr>
          <p:nvPr>
            <p:extLst>
              <p:ext uri="{D42A27DB-BD31-4B8C-83A1-F6EECF244321}">
                <p14:modId xmlns:p14="http://schemas.microsoft.com/office/powerpoint/2010/main" val="3593274677"/>
              </p:ext>
            </p:extLst>
          </p:nvPr>
        </p:nvGraphicFramePr>
        <p:xfrm>
          <a:off x="7269726" y="3392129"/>
          <a:ext cx="4604366" cy="1112520"/>
        </p:xfrm>
        <a:graphic>
          <a:graphicData uri="http://schemas.openxmlformats.org/drawingml/2006/table">
            <a:tbl>
              <a:tblPr firstRow="1" bandRow="1">
                <a:tableStyleId>{69CF1AB2-1976-4502-BF36-3FF5EA218861}</a:tableStyleId>
              </a:tblPr>
              <a:tblGrid>
                <a:gridCol w="2302183">
                  <a:extLst>
                    <a:ext uri="{9D8B030D-6E8A-4147-A177-3AD203B41FA5}">
                      <a16:colId xmlns:a16="http://schemas.microsoft.com/office/drawing/2014/main" val="2029530608"/>
                    </a:ext>
                  </a:extLst>
                </a:gridCol>
                <a:gridCol w="2302183">
                  <a:extLst>
                    <a:ext uri="{9D8B030D-6E8A-4147-A177-3AD203B41FA5}">
                      <a16:colId xmlns:a16="http://schemas.microsoft.com/office/drawing/2014/main" val="267531139"/>
                    </a:ext>
                  </a:extLst>
                </a:gridCol>
              </a:tblGrid>
              <a:tr h="370840">
                <a:tc>
                  <a:txBody>
                    <a:bodyPr/>
                    <a:lstStyle/>
                    <a:p>
                      <a:r>
                        <a:rPr lang="en-US" b="0"/>
                        <a:t>Court Martial</a:t>
                      </a:r>
                    </a:p>
                  </a:txBody>
                  <a:tcPr/>
                </a:tc>
                <a:tc>
                  <a:txBody>
                    <a:bodyPr/>
                    <a:lstStyle/>
                    <a:p>
                      <a:r>
                        <a:rPr lang="en-US" b="0"/>
                        <a:t>358</a:t>
                      </a:r>
                    </a:p>
                  </a:txBody>
                  <a:tcPr/>
                </a:tc>
                <a:extLst>
                  <a:ext uri="{0D108BD9-81ED-4DB2-BD59-A6C34878D82A}">
                    <a16:rowId xmlns:a16="http://schemas.microsoft.com/office/drawing/2014/main" val="3514700575"/>
                  </a:ext>
                </a:extLst>
              </a:tr>
              <a:tr h="370840">
                <a:tc>
                  <a:txBody>
                    <a:bodyPr/>
                    <a:lstStyle/>
                    <a:p>
                      <a:r>
                        <a:rPr lang="en-US"/>
                        <a:t>Article 15 Proceedings</a:t>
                      </a:r>
                    </a:p>
                  </a:txBody>
                  <a:tcPr/>
                </a:tc>
                <a:tc>
                  <a:txBody>
                    <a:bodyPr/>
                    <a:lstStyle/>
                    <a:p>
                      <a:r>
                        <a:rPr lang="en-US"/>
                        <a:t>1300</a:t>
                      </a:r>
                    </a:p>
                  </a:txBody>
                  <a:tcPr/>
                </a:tc>
                <a:extLst>
                  <a:ext uri="{0D108BD9-81ED-4DB2-BD59-A6C34878D82A}">
                    <a16:rowId xmlns:a16="http://schemas.microsoft.com/office/drawing/2014/main" val="1453527702"/>
                  </a:ext>
                </a:extLst>
              </a:tr>
              <a:tr h="370840">
                <a:tc>
                  <a:txBody>
                    <a:bodyPr/>
                    <a:lstStyle/>
                    <a:p>
                      <a:r>
                        <a:rPr lang="en-US"/>
                        <a:t>Letter of Reprimand</a:t>
                      </a:r>
                    </a:p>
                  </a:txBody>
                  <a:tcPr/>
                </a:tc>
                <a:tc>
                  <a:txBody>
                    <a:bodyPr/>
                    <a:lstStyle/>
                    <a:p>
                      <a:r>
                        <a:rPr lang="en-US"/>
                        <a:t>2137</a:t>
                      </a:r>
                    </a:p>
                  </a:txBody>
                  <a:tcPr/>
                </a:tc>
                <a:extLst>
                  <a:ext uri="{0D108BD9-81ED-4DB2-BD59-A6C34878D82A}">
                    <a16:rowId xmlns:a16="http://schemas.microsoft.com/office/drawing/2014/main" val="3054742752"/>
                  </a:ext>
                </a:extLst>
              </a:tr>
            </a:tbl>
          </a:graphicData>
        </a:graphic>
      </p:graphicFrame>
      <p:graphicFrame>
        <p:nvGraphicFramePr>
          <p:cNvPr id="4" name="Table 10">
            <a:extLst>
              <a:ext uri="{FF2B5EF4-FFF2-40B4-BE49-F238E27FC236}">
                <a16:creationId xmlns:a16="http://schemas.microsoft.com/office/drawing/2014/main" id="{6C3D817B-B710-3DA2-DE7F-846830347B8C}"/>
              </a:ext>
            </a:extLst>
          </p:cNvPr>
          <p:cNvGraphicFramePr>
            <a:graphicFrameLocks noGrp="1"/>
          </p:cNvGraphicFramePr>
          <p:nvPr>
            <p:extLst>
              <p:ext uri="{D42A27DB-BD31-4B8C-83A1-F6EECF244321}">
                <p14:modId xmlns:p14="http://schemas.microsoft.com/office/powerpoint/2010/main" val="3350920478"/>
              </p:ext>
            </p:extLst>
          </p:nvPr>
        </p:nvGraphicFramePr>
        <p:xfrm>
          <a:off x="7269725" y="4808973"/>
          <a:ext cx="4604366" cy="741680"/>
        </p:xfrm>
        <a:graphic>
          <a:graphicData uri="http://schemas.openxmlformats.org/drawingml/2006/table">
            <a:tbl>
              <a:tblPr firstRow="1" bandRow="1">
                <a:tableStyleId>{69CF1AB2-1976-4502-BF36-3FF5EA218861}</a:tableStyleId>
              </a:tblPr>
              <a:tblGrid>
                <a:gridCol w="2302183">
                  <a:extLst>
                    <a:ext uri="{9D8B030D-6E8A-4147-A177-3AD203B41FA5}">
                      <a16:colId xmlns:a16="http://schemas.microsoft.com/office/drawing/2014/main" val="2029530608"/>
                    </a:ext>
                  </a:extLst>
                </a:gridCol>
                <a:gridCol w="2302183">
                  <a:extLst>
                    <a:ext uri="{9D8B030D-6E8A-4147-A177-3AD203B41FA5}">
                      <a16:colId xmlns:a16="http://schemas.microsoft.com/office/drawing/2014/main" val="267531139"/>
                    </a:ext>
                  </a:extLst>
                </a:gridCol>
              </a:tblGrid>
              <a:tr h="370840">
                <a:tc>
                  <a:txBody>
                    <a:bodyPr/>
                    <a:lstStyle/>
                    <a:p>
                      <a:pPr lvl="0">
                        <a:buNone/>
                      </a:pPr>
                      <a:r>
                        <a:rPr lang="en-US" b="0"/>
                        <a:t>Combat Arms</a:t>
                      </a:r>
                    </a:p>
                  </a:txBody>
                  <a:tcPr/>
                </a:tc>
                <a:tc>
                  <a:txBody>
                    <a:bodyPr/>
                    <a:lstStyle/>
                    <a:p>
                      <a:r>
                        <a:rPr lang="en-US" b="0"/>
                        <a:t>69,522</a:t>
                      </a:r>
                      <a:endParaRPr lang="en-US"/>
                    </a:p>
                  </a:txBody>
                  <a:tcPr/>
                </a:tc>
                <a:extLst>
                  <a:ext uri="{0D108BD9-81ED-4DB2-BD59-A6C34878D82A}">
                    <a16:rowId xmlns:a16="http://schemas.microsoft.com/office/drawing/2014/main" val="3514700575"/>
                  </a:ext>
                </a:extLst>
              </a:tr>
              <a:tr h="370840">
                <a:tc>
                  <a:txBody>
                    <a:bodyPr/>
                    <a:lstStyle/>
                    <a:p>
                      <a:pPr lvl="0">
                        <a:buNone/>
                      </a:pPr>
                      <a:r>
                        <a:rPr lang="en-US"/>
                        <a:t>Non-Combat Arms</a:t>
                      </a:r>
                    </a:p>
                  </a:txBody>
                  <a:tcPr/>
                </a:tc>
                <a:tc>
                  <a:txBody>
                    <a:bodyPr/>
                    <a:lstStyle/>
                    <a:p>
                      <a:r>
                        <a:rPr lang="en-US"/>
                        <a:t>114,512</a:t>
                      </a:r>
                    </a:p>
                  </a:txBody>
                  <a:tcPr/>
                </a:tc>
                <a:extLst>
                  <a:ext uri="{0D108BD9-81ED-4DB2-BD59-A6C34878D82A}">
                    <a16:rowId xmlns:a16="http://schemas.microsoft.com/office/drawing/2014/main" val="1453527702"/>
                  </a:ext>
                </a:extLst>
              </a:tr>
            </a:tbl>
          </a:graphicData>
        </a:graphic>
      </p:graphicFrame>
      <p:sp>
        <p:nvSpPr>
          <p:cNvPr id="8" name="Content Placeholder 2">
            <a:extLst>
              <a:ext uri="{FF2B5EF4-FFF2-40B4-BE49-F238E27FC236}">
                <a16:creationId xmlns:a16="http://schemas.microsoft.com/office/drawing/2014/main" id="{9CD04709-7DBF-F771-7BA2-23A223C9D290}"/>
              </a:ext>
            </a:extLst>
          </p:cNvPr>
          <p:cNvSpPr txBox="1">
            <a:spLocks/>
          </p:cNvSpPr>
          <p:nvPr/>
        </p:nvSpPr>
        <p:spPr>
          <a:xfrm>
            <a:off x="430840" y="5294543"/>
            <a:ext cx="6769121" cy="10145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600">
                <a:solidFill>
                  <a:srgbClr val="002060"/>
                </a:solidFill>
                <a:latin typeface="ITC Franklin Gothic Std Book"/>
              </a:rPr>
              <a:t>Distribution of time from accession to rank E4. The red line at 30 months represents standard eligibility requirements for promotion (</a:t>
            </a:r>
            <a:r>
              <a:rPr lang="en-US" sz="1600">
                <a:solidFill>
                  <a:srgbClr val="002060"/>
                </a:solidFill>
                <a:latin typeface="ITC Franklin Gothic Std Book"/>
                <a:ea typeface="+mn-lt"/>
                <a:cs typeface="+mn-lt"/>
              </a:rPr>
              <a:t>source: </a:t>
            </a:r>
            <a:r>
              <a:rPr lang="en-US" sz="1600">
                <a:ea typeface="+mn-lt"/>
                <a:cs typeface="+mn-lt"/>
              </a:rPr>
              <a:t>AR 600-8-19 Enlisted Promotions and Reductions)</a:t>
            </a:r>
            <a:endParaRPr lang="en-US" sz="1600">
              <a:solidFill>
                <a:srgbClr val="002060"/>
              </a:solidFill>
              <a:latin typeface="ITC Franklin Gothic Std Book"/>
            </a:endParaRPr>
          </a:p>
        </p:txBody>
      </p:sp>
      <p:pic>
        <p:nvPicPr>
          <p:cNvPr id="6" name="Picture 6" descr="Chart, histogram&#10;&#10;Description automatically generated">
            <a:extLst>
              <a:ext uri="{FF2B5EF4-FFF2-40B4-BE49-F238E27FC236}">
                <a16:creationId xmlns:a16="http://schemas.microsoft.com/office/drawing/2014/main" id="{5E6E2291-1A25-2029-B03D-F398165D5704}"/>
              </a:ext>
            </a:extLst>
          </p:cNvPr>
          <p:cNvPicPr>
            <a:picLocks noChangeAspect="1"/>
          </p:cNvPicPr>
          <p:nvPr/>
        </p:nvPicPr>
        <p:blipFill>
          <a:blip r:embed="rId2"/>
          <a:stretch>
            <a:fillRect/>
          </a:stretch>
        </p:blipFill>
        <p:spPr>
          <a:xfrm>
            <a:off x="265044" y="2221488"/>
            <a:ext cx="7003773" cy="3157145"/>
          </a:xfrm>
          <a:prstGeom prst="rect">
            <a:avLst/>
          </a:prstGeom>
        </p:spPr>
      </p:pic>
    </p:spTree>
    <p:extLst>
      <p:ext uri="{BB962C8B-B14F-4D97-AF65-F5344CB8AC3E}">
        <p14:creationId xmlns:p14="http://schemas.microsoft.com/office/powerpoint/2010/main" val="176607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a:ea typeface="+mn-ea"/>
                <a:cs typeface="+mn-cs"/>
              </a:rPr>
              <a:t>Modeling Time to Promotion</a:t>
            </a:r>
            <a:endParaRPr lang="en-US">
              <a:ea typeface="+mn-ea"/>
              <a:cs typeface="+mn-cs"/>
            </a:endParaRP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idx="4294967295"/>
          </p:nvPr>
        </p:nvSpPr>
        <p:spPr>
          <a:xfrm>
            <a:off x="919365" y="1219378"/>
            <a:ext cx="10659609" cy="4422775"/>
          </a:xfrm>
        </p:spPr>
        <p:txBody>
          <a:bodyPr lIns="91440" tIns="45720" rIns="91440" bIns="45720" anchor="t">
            <a:normAutofit/>
          </a:bodyPr>
          <a:lstStyle/>
          <a:p>
            <a:pPr marL="0" indent="0">
              <a:lnSpc>
                <a:spcPct val="110000"/>
              </a:lnSpc>
              <a:buNone/>
            </a:pPr>
            <a:r>
              <a:rPr lang="en-US" sz="2400">
                <a:solidFill>
                  <a:srgbClr val="002060"/>
                </a:solidFill>
                <a:latin typeface="ITC Franklin Gothic Std Book"/>
              </a:rPr>
              <a:t>Linear modeling with variable selection (LASSO) to identify social constructs associated with faster promotion speeds.</a:t>
            </a:r>
            <a:endParaRPr lang="en-US" sz="2400">
              <a:ea typeface="+mn-lt"/>
              <a:cs typeface="+mn-lt"/>
            </a:endParaRPr>
          </a:p>
          <a:p>
            <a:pPr>
              <a:lnSpc>
                <a:spcPct val="110000"/>
              </a:lnSpc>
              <a:buFont typeface="Arial"/>
            </a:pPr>
            <a:r>
              <a:rPr lang="en-US" sz="2400">
                <a:solidFill>
                  <a:srgbClr val="002060"/>
                </a:solidFill>
                <a:latin typeface="ITC Franklin Gothic Std Book"/>
              </a:rPr>
              <a:t>Cohort: 148,812 Soldiers with two or more observed GAT responses from FY2009 to 2018</a:t>
            </a:r>
            <a:endParaRPr lang="en-US" sz="2400">
              <a:ea typeface="+mn-lt"/>
              <a:cs typeface="+mn-lt"/>
            </a:endParaRPr>
          </a:p>
          <a:p>
            <a:pPr>
              <a:lnSpc>
                <a:spcPct val="110000"/>
              </a:lnSpc>
              <a:buFont typeface="Arial"/>
            </a:pPr>
            <a:r>
              <a:rPr lang="en-US" sz="2400">
                <a:solidFill>
                  <a:srgbClr val="002060"/>
                </a:solidFill>
                <a:latin typeface="ITC Franklin Gothic Std Book"/>
              </a:rPr>
              <a:t>Response: Time from accession to E4.</a:t>
            </a:r>
            <a:endParaRPr lang="en-US" sz="2400">
              <a:ea typeface="+mn-lt"/>
              <a:cs typeface="+mn-lt"/>
            </a:endParaRPr>
          </a:p>
          <a:p>
            <a:pPr>
              <a:lnSpc>
                <a:spcPct val="110000"/>
              </a:lnSpc>
              <a:buFont typeface="Arial"/>
              <a:buChar char="•"/>
            </a:pPr>
            <a:r>
              <a:rPr lang="en-US" sz="2400">
                <a:solidFill>
                  <a:srgbClr val="002060"/>
                </a:solidFill>
                <a:latin typeface="ITC Franklin Gothic Std Book"/>
              </a:rPr>
              <a:t>Control for demographics and military history (including Education, Age, APFT scores, Court Martials and Article 15)</a:t>
            </a:r>
            <a:endParaRPr lang="en-US" sz="2400">
              <a:ea typeface="+mn-lt"/>
              <a:cs typeface="+mn-lt"/>
            </a:endParaRPr>
          </a:p>
          <a:p>
            <a:pPr marL="0" indent="0">
              <a:lnSpc>
                <a:spcPct val="110000"/>
              </a:lnSpc>
              <a:buNone/>
            </a:pPr>
            <a:endParaRPr lang="en-US" sz="2400">
              <a:solidFill>
                <a:srgbClr val="002060"/>
              </a:solidFill>
              <a:latin typeface="ITC Franklin Gothic Std Book"/>
            </a:endParaRPr>
          </a:p>
        </p:txBody>
      </p:sp>
      <p:pic>
        <p:nvPicPr>
          <p:cNvPr id="5" name="Picture 4">
            <a:extLst>
              <a:ext uri="{FF2B5EF4-FFF2-40B4-BE49-F238E27FC236}">
                <a16:creationId xmlns:a16="http://schemas.microsoft.com/office/drawing/2014/main" id="{43272C4C-AC22-1E48-B2E9-8A5426D1B1DE}"/>
              </a:ext>
            </a:extLst>
          </p:cNvPr>
          <p:cNvPicPr>
            <a:picLocks noChangeAspect="1"/>
          </p:cNvPicPr>
          <p:nvPr/>
        </p:nvPicPr>
        <p:blipFill>
          <a:blip r:embed="rId2"/>
          <a:stretch>
            <a:fillRect/>
          </a:stretch>
        </p:blipFill>
        <p:spPr>
          <a:xfrm>
            <a:off x="1981247" y="4773424"/>
            <a:ext cx="8769144" cy="1093019"/>
          </a:xfrm>
          <a:prstGeom prst="rect">
            <a:avLst/>
          </a:prstGeom>
        </p:spPr>
      </p:pic>
    </p:spTree>
    <p:extLst>
      <p:ext uri="{BB962C8B-B14F-4D97-AF65-F5344CB8AC3E}">
        <p14:creationId xmlns:p14="http://schemas.microsoft.com/office/powerpoint/2010/main" val="1510883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F86A17-B429-C2C2-ED53-DCCAF2835E85}"/>
              </a:ext>
            </a:extLst>
          </p:cNvPr>
          <p:cNvSpPr txBox="1">
            <a:spLocks/>
          </p:cNvSpPr>
          <p:nvPr/>
        </p:nvSpPr>
        <p:spPr>
          <a:xfrm>
            <a:off x="0" y="252413"/>
            <a:ext cx="12192000" cy="640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solidFill>
                  <a:srgbClr val="E36C0B"/>
                </a:solidFill>
                <a:latin typeface="ITC Franklin Gothic Std Book"/>
                <a:ea typeface="+mn-ea"/>
                <a:cs typeface="+mn-cs"/>
              </a:rPr>
              <a:t>Model Results: Time to Promotion</a:t>
            </a:r>
            <a:endParaRPr lang="en-US">
              <a:ea typeface="+mn-ea"/>
              <a:cs typeface="+mn-cs"/>
            </a:endParaRPr>
          </a:p>
        </p:txBody>
      </p:sp>
      <p:graphicFrame>
        <p:nvGraphicFramePr>
          <p:cNvPr id="8" name="Table 7">
            <a:extLst>
              <a:ext uri="{FF2B5EF4-FFF2-40B4-BE49-F238E27FC236}">
                <a16:creationId xmlns:a16="http://schemas.microsoft.com/office/drawing/2014/main" id="{696797D1-34B7-8CFD-E3AE-0D7810DF494E}"/>
              </a:ext>
            </a:extLst>
          </p:cNvPr>
          <p:cNvGraphicFramePr>
            <a:graphicFrameLocks noGrp="1"/>
          </p:cNvGraphicFramePr>
          <p:nvPr>
            <p:extLst>
              <p:ext uri="{D42A27DB-BD31-4B8C-83A1-F6EECF244321}">
                <p14:modId xmlns:p14="http://schemas.microsoft.com/office/powerpoint/2010/main" val="4177431898"/>
              </p:ext>
            </p:extLst>
          </p:nvPr>
        </p:nvGraphicFramePr>
        <p:xfrm>
          <a:off x="3348544" y="1983912"/>
          <a:ext cx="1896682" cy="3657600"/>
        </p:xfrm>
        <a:graphic>
          <a:graphicData uri="http://schemas.openxmlformats.org/drawingml/2006/table">
            <a:tbl>
              <a:tblPr>
                <a:tableStyleId>{5C22544A-7EE6-4342-B048-85BDC9FD1C3A}</a:tableStyleId>
              </a:tblPr>
              <a:tblGrid>
                <a:gridCol w="1350582">
                  <a:extLst>
                    <a:ext uri="{9D8B030D-6E8A-4147-A177-3AD203B41FA5}">
                      <a16:colId xmlns:a16="http://schemas.microsoft.com/office/drawing/2014/main" val="1164928193"/>
                    </a:ext>
                  </a:extLst>
                </a:gridCol>
                <a:gridCol w="546100">
                  <a:extLst>
                    <a:ext uri="{9D8B030D-6E8A-4147-A177-3AD203B41FA5}">
                      <a16:colId xmlns:a16="http://schemas.microsoft.com/office/drawing/2014/main" val="1640075190"/>
                    </a:ext>
                  </a:extLst>
                </a:gridCol>
              </a:tblGrid>
              <a:tr h="203200">
                <a:tc>
                  <a:txBody>
                    <a:bodyPr/>
                    <a:lstStyle/>
                    <a:p>
                      <a:pPr algn="l" fontAlgn="b"/>
                      <a:r>
                        <a:rPr lang="en-US" sz="1200" u="none" strike="noStrike" dirty="0">
                          <a:effectLst/>
                        </a:rPr>
                        <a:t>Age at Accession</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2879534"/>
                  </a:ext>
                </a:extLst>
              </a:tr>
              <a:tr h="203200">
                <a:tc>
                  <a:txBody>
                    <a:bodyPr/>
                    <a:lstStyle/>
                    <a:p>
                      <a:pPr algn="l" fontAlgn="b"/>
                      <a:r>
                        <a:rPr lang="en-US" sz="1200" b="1" u="none" strike="noStrike" dirty="0">
                          <a:effectLst/>
                        </a:rPr>
                        <a:t>AFQT</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-0.029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4877014"/>
                  </a:ext>
                </a:extLst>
              </a:tr>
              <a:tr h="203200">
                <a:tc>
                  <a:txBody>
                    <a:bodyPr/>
                    <a:lstStyle/>
                    <a:p>
                      <a:pPr algn="l" fontAlgn="b"/>
                      <a:r>
                        <a:rPr lang="en-US" sz="1200" u="none" strike="noStrike" dirty="0">
                          <a:effectLst/>
                        </a:rPr>
                        <a:t>Court Martials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6705031"/>
                  </a:ext>
                </a:extLst>
              </a:tr>
              <a:tr h="203200">
                <a:tc>
                  <a:txBody>
                    <a:bodyPr/>
                    <a:lstStyle/>
                    <a:p>
                      <a:pPr algn="l" fontAlgn="b"/>
                      <a:r>
                        <a:rPr lang="en-US" sz="1200" u="none" strike="noStrike" dirty="0">
                          <a:effectLst/>
                        </a:rPr>
                        <a:t>Article 15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4502351"/>
                  </a:ext>
                </a:extLst>
              </a:tr>
              <a:tr h="203200">
                <a:tc>
                  <a:txBody>
                    <a:bodyPr/>
                    <a:lstStyle/>
                    <a:p>
                      <a:pPr algn="l" fontAlgn="b"/>
                      <a:r>
                        <a:rPr lang="en-US" sz="1200" u="none" strike="noStrike" dirty="0">
                          <a:effectLst/>
                        </a:rPr>
                        <a:t>Letters of Reprimand</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284815"/>
                  </a:ext>
                </a:extLst>
              </a:tr>
              <a:tr h="203200">
                <a:tc>
                  <a:txBody>
                    <a:bodyPr/>
                    <a:lstStyle/>
                    <a:p>
                      <a:pPr algn="l" fontAlgn="b"/>
                      <a:r>
                        <a:rPr lang="en-US" sz="1200" b="1" u="none" strike="noStrike" dirty="0">
                          <a:effectLst/>
                        </a:rPr>
                        <a:t>Adaptability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-0.024</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4160977"/>
                  </a:ext>
                </a:extLst>
              </a:tr>
              <a:tr h="203200">
                <a:tc>
                  <a:txBody>
                    <a:bodyPr/>
                    <a:lstStyle/>
                    <a:p>
                      <a:pPr algn="l" fontAlgn="b"/>
                      <a:r>
                        <a:rPr lang="en-US" sz="1200" u="none" strike="noStrike" dirty="0">
                          <a:effectLst/>
                        </a:rPr>
                        <a:t>Active Coping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309524"/>
                  </a:ext>
                </a:extLst>
              </a:tr>
              <a:tr h="203200">
                <a:tc>
                  <a:txBody>
                    <a:bodyPr/>
                    <a:lstStyle/>
                    <a:p>
                      <a:pPr algn="l" fontAlgn="b"/>
                      <a:r>
                        <a:rPr lang="en-US" sz="1200" u="none" strike="noStrike" dirty="0">
                          <a:effectLst/>
                        </a:rPr>
                        <a:t>Passive Coping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6940480"/>
                  </a:ext>
                </a:extLst>
              </a:tr>
              <a:tr h="203200">
                <a:tc>
                  <a:txBody>
                    <a:bodyPr/>
                    <a:lstStyle/>
                    <a:p>
                      <a:pPr algn="l" fontAlgn="b"/>
                      <a:r>
                        <a:rPr lang="en-US" sz="1200" u="none" strike="noStrike" dirty="0">
                          <a:effectLst/>
                        </a:rPr>
                        <a:t>Catastrophizing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9842220"/>
                  </a:ext>
                </a:extLst>
              </a:tr>
              <a:tr h="203200">
                <a:tc>
                  <a:txBody>
                    <a:bodyPr/>
                    <a:lstStyle/>
                    <a:p>
                      <a:pPr algn="l" fontAlgn="b"/>
                      <a:r>
                        <a:rPr lang="en-US" sz="1200" u="none" strike="noStrike" dirty="0">
                          <a:effectLst/>
                        </a:rPr>
                        <a:t>Character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9092310"/>
                  </a:ext>
                </a:extLst>
              </a:tr>
              <a:tr h="203200">
                <a:tc>
                  <a:txBody>
                    <a:bodyPr/>
                    <a:lstStyle/>
                    <a:p>
                      <a:pPr algn="l" fontAlgn="b"/>
                      <a:r>
                        <a:rPr lang="en-US" sz="1200" u="none" strike="noStrike" dirty="0">
                          <a:effectLst/>
                        </a:rPr>
                        <a:t>Depression</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3941362"/>
                  </a:ext>
                </a:extLst>
              </a:tr>
              <a:tr h="203200">
                <a:tc>
                  <a:txBody>
                    <a:bodyPr/>
                    <a:lstStyle/>
                    <a:p>
                      <a:pPr algn="l" fontAlgn="b"/>
                      <a:r>
                        <a:rPr lang="en-US" sz="1200" b="1" u="none" strike="noStrike" dirty="0">
                          <a:effectLst/>
                        </a:rPr>
                        <a:t>Optimism</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-0.008</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2712799"/>
                  </a:ext>
                </a:extLst>
              </a:tr>
              <a:tr h="203200">
                <a:tc>
                  <a:txBody>
                    <a:bodyPr/>
                    <a:lstStyle/>
                    <a:p>
                      <a:pPr algn="l" fontAlgn="b"/>
                      <a:r>
                        <a:rPr lang="en-US" sz="1200" u="none" strike="noStrike" dirty="0">
                          <a:effectLst/>
                        </a:rPr>
                        <a:t>Positive Affect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9674420"/>
                  </a:ext>
                </a:extLst>
              </a:tr>
              <a:tr h="203200">
                <a:tc>
                  <a:txBody>
                    <a:bodyPr/>
                    <a:lstStyle/>
                    <a:p>
                      <a:pPr algn="l" fontAlgn="b"/>
                      <a:r>
                        <a:rPr lang="en-US" sz="1200" u="none" strike="noStrike" dirty="0">
                          <a:effectLst/>
                        </a:rPr>
                        <a:t>Negative Affect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3215359"/>
                  </a:ext>
                </a:extLst>
              </a:tr>
              <a:tr h="203200">
                <a:tc>
                  <a:txBody>
                    <a:bodyPr/>
                    <a:lstStyle/>
                    <a:p>
                      <a:pPr algn="l" fontAlgn="b"/>
                      <a:r>
                        <a:rPr lang="en-US" sz="1200" u="none" strike="noStrike" dirty="0">
                          <a:effectLst/>
                        </a:rPr>
                        <a:t>Loneliness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9372762"/>
                  </a:ext>
                </a:extLst>
              </a:tr>
              <a:tr h="203200">
                <a:tc>
                  <a:txBody>
                    <a:bodyPr/>
                    <a:lstStyle/>
                    <a:p>
                      <a:pPr algn="l" fontAlgn="b"/>
                      <a:r>
                        <a:rPr lang="en-US" sz="1200" u="none" strike="noStrike" dirty="0">
                          <a:effectLst/>
                        </a:rPr>
                        <a:t>Organizational Trust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0650729"/>
                  </a:ext>
                </a:extLst>
              </a:tr>
              <a:tr h="203200">
                <a:tc>
                  <a:txBody>
                    <a:bodyPr/>
                    <a:lstStyle/>
                    <a:p>
                      <a:pPr algn="l" fontAlgn="b"/>
                      <a:r>
                        <a:rPr lang="en-US" sz="1200" u="none" strike="noStrike" dirty="0">
                          <a:effectLst/>
                        </a:rPr>
                        <a:t>Work Engagement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1141525"/>
                  </a:ext>
                </a:extLst>
              </a:tr>
              <a:tr h="203200">
                <a:tc>
                  <a:txBody>
                    <a:bodyPr/>
                    <a:lstStyle/>
                    <a:p>
                      <a:pPr algn="l" fontAlgn="b"/>
                      <a:r>
                        <a:rPr lang="en-US" sz="1200" b="1" u="none" strike="noStrike" dirty="0">
                          <a:effectLst/>
                        </a:rPr>
                        <a:t>Life Meaning</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-0.20</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8935151"/>
                  </a:ext>
                </a:extLst>
              </a:tr>
            </a:tbl>
          </a:graphicData>
        </a:graphic>
      </p:graphicFrame>
      <p:sp>
        <p:nvSpPr>
          <p:cNvPr id="13" name="Content Placeholder 2">
            <a:extLst>
              <a:ext uri="{FF2B5EF4-FFF2-40B4-BE49-F238E27FC236}">
                <a16:creationId xmlns:a16="http://schemas.microsoft.com/office/drawing/2014/main" id="{D01472CD-1480-7D7A-73C9-EF969331A500}"/>
              </a:ext>
            </a:extLst>
          </p:cNvPr>
          <p:cNvSpPr txBox="1">
            <a:spLocks/>
          </p:cNvSpPr>
          <p:nvPr/>
        </p:nvSpPr>
        <p:spPr>
          <a:xfrm>
            <a:off x="5638848" y="1876910"/>
            <a:ext cx="5915545" cy="3673066"/>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400" dirty="0">
                <a:solidFill>
                  <a:srgbClr val="002060"/>
                </a:solidFill>
                <a:latin typeface="ITC Franklin Gothic Std Book"/>
                <a:ea typeface="+mn-lt"/>
                <a:cs typeface="+mn-lt"/>
              </a:rPr>
              <a:t>Interpretation of model effects:</a:t>
            </a:r>
          </a:p>
          <a:p>
            <a:pPr marL="342900" indent="-342900">
              <a:lnSpc>
                <a:spcPct val="110000"/>
              </a:lnSpc>
            </a:pPr>
            <a:r>
              <a:rPr lang="en-US" sz="2400" dirty="0">
                <a:solidFill>
                  <a:srgbClr val="002060"/>
                </a:solidFill>
                <a:latin typeface="ITC Franklin Gothic Std Book"/>
                <a:cs typeface="Calibri"/>
              </a:rPr>
              <a:t>Time is measured in years, social constructs are measured on a 5-point Likert scale, and AFQT scores range from 0-100.</a:t>
            </a:r>
            <a:endParaRPr lang="en-US" dirty="0">
              <a:solidFill>
                <a:srgbClr val="000000"/>
              </a:solidFill>
              <a:latin typeface="Calibri" panose="020F0502020204030204"/>
              <a:cs typeface="Calibri"/>
            </a:endParaRPr>
          </a:p>
          <a:p>
            <a:pPr marL="342900" indent="-342900">
              <a:lnSpc>
                <a:spcPct val="110000"/>
              </a:lnSpc>
            </a:pPr>
            <a:r>
              <a:rPr lang="en-US" sz="2400" dirty="0">
                <a:solidFill>
                  <a:srgbClr val="002060"/>
                </a:solidFill>
                <a:latin typeface="ITC Franklin Gothic Std Book"/>
                <a:cs typeface="Calibri"/>
              </a:rPr>
              <a:t>An effect of -0.03 for AFQT tells us that an increase of ten points on the AFQT is associated with a 10x1-exp(-0.03)=0.3 years (16 weeks) expected decrease in promotion time.</a:t>
            </a:r>
            <a:endParaRPr lang="en-US" dirty="0">
              <a:solidFill>
                <a:srgbClr val="000000"/>
              </a:solidFill>
              <a:latin typeface="Calibri" panose="020F0502020204030204"/>
              <a:cs typeface="Calibri"/>
            </a:endParaRPr>
          </a:p>
          <a:p>
            <a:pPr marL="342900" indent="-342900">
              <a:lnSpc>
                <a:spcPct val="110000"/>
              </a:lnSpc>
            </a:pPr>
            <a:r>
              <a:rPr lang="en-US" sz="2400" dirty="0">
                <a:solidFill>
                  <a:srgbClr val="002060"/>
                </a:solidFill>
                <a:latin typeface="ITC Franklin Gothic Std Book"/>
                <a:cs typeface="Calibri"/>
              </a:rPr>
              <a:t>An effect of –0.20 for Life Meaning tells us that a one-point increase on the Life Meaning scale is associated with a 1-exp(-0.20)=0.18 years (9.4 weeks) expected decrease in promotion time.</a:t>
            </a:r>
          </a:p>
          <a:p>
            <a:pPr marL="0" indent="0">
              <a:lnSpc>
                <a:spcPct val="110000"/>
              </a:lnSpc>
              <a:buNone/>
            </a:pPr>
            <a:endParaRPr lang="en-US" sz="2400">
              <a:solidFill>
                <a:srgbClr val="002060"/>
              </a:solidFill>
              <a:latin typeface="ITC Franklin Gothic Std Book"/>
            </a:endParaRPr>
          </a:p>
        </p:txBody>
      </p:sp>
      <p:sp>
        <p:nvSpPr>
          <p:cNvPr id="14" name="TextBox 13">
            <a:extLst>
              <a:ext uri="{FF2B5EF4-FFF2-40B4-BE49-F238E27FC236}">
                <a16:creationId xmlns:a16="http://schemas.microsoft.com/office/drawing/2014/main" id="{3C599DE0-B04B-C9BE-A83C-A6C28E262964}"/>
              </a:ext>
            </a:extLst>
          </p:cNvPr>
          <p:cNvSpPr txBox="1"/>
          <p:nvPr/>
        </p:nvSpPr>
        <p:spPr>
          <a:xfrm>
            <a:off x="651386" y="1345790"/>
            <a:ext cx="1917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Combat Arms:</a:t>
            </a:r>
            <a:endParaRPr lang="en-US"/>
          </a:p>
        </p:txBody>
      </p:sp>
      <p:sp>
        <p:nvSpPr>
          <p:cNvPr id="15" name="TextBox 14">
            <a:extLst>
              <a:ext uri="{FF2B5EF4-FFF2-40B4-BE49-F238E27FC236}">
                <a16:creationId xmlns:a16="http://schemas.microsoft.com/office/drawing/2014/main" id="{CB3E3AFC-BA5F-D887-0101-A1EBCC71C0B7}"/>
              </a:ext>
            </a:extLst>
          </p:cNvPr>
          <p:cNvSpPr txBox="1"/>
          <p:nvPr/>
        </p:nvSpPr>
        <p:spPr>
          <a:xfrm>
            <a:off x="3238499" y="1345789"/>
            <a:ext cx="2113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Non-Combat Arms:</a:t>
            </a:r>
            <a:endParaRPr lang="en-US"/>
          </a:p>
        </p:txBody>
      </p:sp>
      <p:graphicFrame>
        <p:nvGraphicFramePr>
          <p:cNvPr id="5" name="Table 4">
            <a:extLst>
              <a:ext uri="{FF2B5EF4-FFF2-40B4-BE49-F238E27FC236}">
                <a16:creationId xmlns:a16="http://schemas.microsoft.com/office/drawing/2014/main" id="{89878C22-3382-F697-A860-74DFF0B9D44D}"/>
              </a:ext>
            </a:extLst>
          </p:cNvPr>
          <p:cNvGraphicFramePr>
            <a:graphicFrameLocks noGrp="1"/>
          </p:cNvGraphicFramePr>
          <p:nvPr>
            <p:extLst>
              <p:ext uri="{D42A27DB-BD31-4B8C-83A1-F6EECF244321}">
                <p14:modId xmlns:p14="http://schemas.microsoft.com/office/powerpoint/2010/main" val="3034320354"/>
              </p:ext>
            </p:extLst>
          </p:nvPr>
        </p:nvGraphicFramePr>
        <p:xfrm>
          <a:off x="645824" y="1995818"/>
          <a:ext cx="1896682" cy="3657600"/>
        </p:xfrm>
        <a:graphic>
          <a:graphicData uri="http://schemas.openxmlformats.org/drawingml/2006/table">
            <a:tbl>
              <a:tblPr>
                <a:tableStyleId>{5C22544A-7EE6-4342-B048-85BDC9FD1C3A}</a:tableStyleId>
              </a:tblPr>
              <a:tblGrid>
                <a:gridCol w="1350582">
                  <a:extLst>
                    <a:ext uri="{9D8B030D-6E8A-4147-A177-3AD203B41FA5}">
                      <a16:colId xmlns:a16="http://schemas.microsoft.com/office/drawing/2014/main" val="1164928193"/>
                    </a:ext>
                  </a:extLst>
                </a:gridCol>
                <a:gridCol w="546100">
                  <a:extLst>
                    <a:ext uri="{9D8B030D-6E8A-4147-A177-3AD203B41FA5}">
                      <a16:colId xmlns:a16="http://schemas.microsoft.com/office/drawing/2014/main" val="1640075190"/>
                    </a:ext>
                  </a:extLst>
                </a:gridCol>
              </a:tblGrid>
              <a:tr h="203200">
                <a:tc>
                  <a:txBody>
                    <a:bodyPr/>
                    <a:lstStyle/>
                    <a:p>
                      <a:pPr algn="l" fontAlgn="b"/>
                      <a:r>
                        <a:rPr lang="en-US" sz="1200" u="none" strike="noStrike" dirty="0">
                          <a:effectLst/>
                        </a:rPr>
                        <a:t>Age at Accession</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2879534"/>
                  </a:ext>
                </a:extLst>
              </a:tr>
              <a:tr h="203200">
                <a:tc>
                  <a:txBody>
                    <a:bodyPr/>
                    <a:lstStyle/>
                    <a:p>
                      <a:pPr algn="l" fontAlgn="b"/>
                      <a:r>
                        <a:rPr lang="en-US" sz="1200" b="1" u="none" strike="noStrike" dirty="0">
                          <a:effectLst/>
                        </a:rPr>
                        <a:t>AFQT</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-0.021</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4877014"/>
                  </a:ext>
                </a:extLst>
              </a:tr>
              <a:tr h="203200">
                <a:tc>
                  <a:txBody>
                    <a:bodyPr/>
                    <a:lstStyle/>
                    <a:p>
                      <a:pPr algn="l" fontAlgn="b"/>
                      <a:r>
                        <a:rPr lang="en-US" sz="1200" u="none" strike="noStrike" dirty="0">
                          <a:effectLst/>
                        </a:rPr>
                        <a:t>Court Martials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6705031"/>
                  </a:ext>
                </a:extLst>
              </a:tr>
              <a:tr h="203200">
                <a:tc>
                  <a:txBody>
                    <a:bodyPr/>
                    <a:lstStyle/>
                    <a:p>
                      <a:pPr algn="l" fontAlgn="b"/>
                      <a:r>
                        <a:rPr lang="en-US" sz="1200" u="none" strike="noStrike" dirty="0">
                          <a:effectLst/>
                        </a:rPr>
                        <a:t>Article 15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4502351"/>
                  </a:ext>
                </a:extLst>
              </a:tr>
              <a:tr h="203200">
                <a:tc>
                  <a:txBody>
                    <a:bodyPr/>
                    <a:lstStyle/>
                    <a:p>
                      <a:pPr algn="l" fontAlgn="b"/>
                      <a:r>
                        <a:rPr lang="en-US" sz="1200" u="none" strike="noStrike" dirty="0">
                          <a:effectLst/>
                        </a:rPr>
                        <a:t>Letters of Reprimand</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284815"/>
                  </a:ext>
                </a:extLst>
              </a:tr>
              <a:tr h="203200">
                <a:tc>
                  <a:txBody>
                    <a:bodyPr/>
                    <a:lstStyle/>
                    <a:p>
                      <a:pPr algn="l" fontAlgn="b"/>
                      <a:r>
                        <a:rPr lang="en-US" sz="1200" b="1" u="none" strike="noStrike" dirty="0">
                          <a:effectLst/>
                        </a:rPr>
                        <a:t>Adaptability</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-0.035</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4160977"/>
                  </a:ext>
                </a:extLst>
              </a:tr>
              <a:tr h="203200">
                <a:tc>
                  <a:txBody>
                    <a:bodyPr/>
                    <a:lstStyle/>
                    <a:p>
                      <a:pPr algn="l" fontAlgn="b"/>
                      <a:r>
                        <a:rPr lang="en-US" sz="1200" u="none" strike="noStrike" dirty="0">
                          <a:effectLst/>
                        </a:rPr>
                        <a:t>Active Coping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6309524"/>
                  </a:ext>
                </a:extLst>
              </a:tr>
              <a:tr h="203200">
                <a:tc>
                  <a:txBody>
                    <a:bodyPr/>
                    <a:lstStyle/>
                    <a:p>
                      <a:pPr algn="l" fontAlgn="b"/>
                      <a:r>
                        <a:rPr lang="en-US" sz="1200" u="none" strike="noStrike" dirty="0">
                          <a:effectLst/>
                        </a:rPr>
                        <a:t>Passive Coping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6940480"/>
                  </a:ext>
                </a:extLst>
              </a:tr>
              <a:tr h="203200">
                <a:tc>
                  <a:txBody>
                    <a:bodyPr/>
                    <a:lstStyle/>
                    <a:p>
                      <a:pPr algn="l" fontAlgn="b"/>
                      <a:r>
                        <a:rPr lang="en-US" sz="1200" u="none" strike="noStrike" dirty="0">
                          <a:effectLst/>
                        </a:rPr>
                        <a:t>Catastrophizing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9842220"/>
                  </a:ext>
                </a:extLst>
              </a:tr>
              <a:tr h="203200">
                <a:tc>
                  <a:txBody>
                    <a:bodyPr/>
                    <a:lstStyle/>
                    <a:p>
                      <a:pPr algn="l" fontAlgn="b"/>
                      <a:r>
                        <a:rPr lang="en-US" sz="1200" u="none" strike="noStrike" dirty="0">
                          <a:effectLst/>
                        </a:rPr>
                        <a:t>Character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9092310"/>
                  </a:ext>
                </a:extLst>
              </a:tr>
              <a:tr h="203200">
                <a:tc>
                  <a:txBody>
                    <a:bodyPr/>
                    <a:lstStyle/>
                    <a:p>
                      <a:pPr algn="l" fontAlgn="b"/>
                      <a:r>
                        <a:rPr lang="en-US" sz="1200" u="none" strike="noStrike" dirty="0">
                          <a:effectLst/>
                        </a:rPr>
                        <a:t>Depression</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3941362"/>
                  </a:ext>
                </a:extLst>
              </a:tr>
              <a:tr h="203200">
                <a:tc>
                  <a:txBody>
                    <a:bodyPr/>
                    <a:lstStyle/>
                    <a:p>
                      <a:pPr algn="l" fontAlgn="b"/>
                      <a:r>
                        <a:rPr lang="en-US" sz="1200" b="0" u="none" strike="noStrike" dirty="0">
                          <a:effectLst/>
                        </a:rPr>
                        <a:t>Optimism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a:t>
                      </a:r>
                    </a:p>
                  </a:txBody>
                  <a:tcPr marL="9525" marR="9525" marT="9525" marB="0" anchor="b"/>
                </a:tc>
                <a:extLst>
                  <a:ext uri="{0D108BD9-81ED-4DB2-BD59-A6C34878D82A}">
                    <a16:rowId xmlns:a16="http://schemas.microsoft.com/office/drawing/2014/main" val="3682712799"/>
                  </a:ext>
                </a:extLst>
              </a:tr>
              <a:tr h="203200">
                <a:tc>
                  <a:txBody>
                    <a:bodyPr/>
                    <a:lstStyle/>
                    <a:p>
                      <a:pPr algn="l" fontAlgn="b"/>
                      <a:r>
                        <a:rPr lang="en-US" sz="1200" u="none" strike="noStrike" dirty="0">
                          <a:effectLst/>
                        </a:rPr>
                        <a:t>Positive Affect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9674420"/>
                  </a:ext>
                </a:extLst>
              </a:tr>
              <a:tr h="203200">
                <a:tc>
                  <a:txBody>
                    <a:bodyPr/>
                    <a:lstStyle/>
                    <a:p>
                      <a:pPr algn="l" fontAlgn="b"/>
                      <a:r>
                        <a:rPr lang="en-US" sz="1200" u="none" strike="noStrike" dirty="0">
                          <a:effectLst/>
                        </a:rPr>
                        <a:t>Negative Affect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3215359"/>
                  </a:ext>
                </a:extLst>
              </a:tr>
              <a:tr h="203200">
                <a:tc>
                  <a:txBody>
                    <a:bodyPr/>
                    <a:lstStyle/>
                    <a:p>
                      <a:pPr algn="l" fontAlgn="b"/>
                      <a:r>
                        <a:rPr lang="en-US" sz="1200" u="none" strike="noStrike" dirty="0">
                          <a:effectLst/>
                        </a:rPr>
                        <a:t>Loneliness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9372762"/>
                  </a:ext>
                </a:extLst>
              </a:tr>
              <a:tr h="203200">
                <a:tc>
                  <a:txBody>
                    <a:bodyPr/>
                    <a:lstStyle/>
                    <a:p>
                      <a:pPr algn="l" fontAlgn="b"/>
                      <a:r>
                        <a:rPr lang="en-US" sz="1200" u="none" strike="noStrike" dirty="0">
                          <a:effectLst/>
                        </a:rPr>
                        <a:t>Organizational Trust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0650729"/>
                  </a:ext>
                </a:extLst>
              </a:tr>
              <a:tr h="203200">
                <a:tc>
                  <a:txBody>
                    <a:bodyPr/>
                    <a:lstStyle/>
                    <a:p>
                      <a:pPr algn="l" fontAlgn="b"/>
                      <a:r>
                        <a:rPr lang="en-US" sz="1200" b="1" u="none" strike="noStrike" dirty="0">
                          <a:effectLst/>
                        </a:rPr>
                        <a:t>Work Engagement</a:t>
                      </a:r>
                      <a:endParaRPr lang="en-US" sz="1200" b="1" i="0" u="none" strike="noStrike" dirty="0">
                        <a:solidFill>
                          <a:srgbClr val="000000"/>
                        </a:solidFill>
                        <a:effectLst/>
                        <a:latin typeface="Calibri"/>
                      </a:endParaRPr>
                    </a:p>
                  </a:txBody>
                  <a:tcPr marL="9525" marR="9525" marT="9525" marB="0" anchor="b"/>
                </a:tc>
                <a:tc>
                  <a:txBody>
                    <a:bodyPr/>
                    <a:lstStyle/>
                    <a:p>
                      <a:pPr algn="r" fontAlgn="b"/>
                      <a:r>
                        <a:rPr lang="en-US" sz="1200" u="none" strike="noStrike" dirty="0">
                          <a:effectLst/>
                        </a:rPr>
                        <a:t>0.016</a:t>
                      </a:r>
                    </a:p>
                  </a:txBody>
                  <a:tcPr marL="9525" marR="9525" marT="9525" marB="0" anchor="b"/>
                </a:tc>
                <a:extLst>
                  <a:ext uri="{0D108BD9-81ED-4DB2-BD59-A6C34878D82A}">
                    <a16:rowId xmlns:a16="http://schemas.microsoft.com/office/drawing/2014/main" val="1081141525"/>
                  </a:ext>
                </a:extLst>
              </a:tr>
              <a:tr h="203200">
                <a:tc>
                  <a:txBody>
                    <a:bodyPr/>
                    <a:lstStyle/>
                    <a:p>
                      <a:pPr algn="l" fontAlgn="b"/>
                      <a:r>
                        <a:rPr lang="en-US" sz="1200" b="1" u="none" strike="noStrike" dirty="0">
                          <a:effectLst/>
                        </a:rPr>
                        <a:t>Life Meaning</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-0.15</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8935151"/>
                  </a:ext>
                </a:extLst>
              </a:tr>
            </a:tbl>
          </a:graphicData>
        </a:graphic>
      </p:graphicFrame>
    </p:spTree>
    <p:extLst>
      <p:ext uri="{BB962C8B-B14F-4D97-AF65-F5344CB8AC3E}">
        <p14:creationId xmlns:p14="http://schemas.microsoft.com/office/powerpoint/2010/main" val="2439114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a:ea typeface="+mn-ea"/>
                <a:cs typeface="+mn-cs"/>
              </a:rPr>
              <a:t>Modeling Early Promotions</a:t>
            </a:r>
            <a:endParaRPr lang="en-US">
              <a:ea typeface="+mn-ea"/>
              <a:cs typeface="+mn-cs"/>
            </a:endParaRP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idx="4294967295"/>
          </p:nvPr>
        </p:nvSpPr>
        <p:spPr>
          <a:xfrm>
            <a:off x="6039052" y="1993284"/>
            <a:ext cx="5670891" cy="4446587"/>
          </a:xfrm>
        </p:spPr>
        <p:txBody>
          <a:bodyPr lIns="91440" tIns="45720" rIns="91440" bIns="45720" anchor="t">
            <a:normAutofit/>
          </a:bodyPr>
          <a:lstStyle/>
          <a:p>
            <a:pPr marL="0" indent="0">
              <a:lnSpc>
                <a:spcPct val="110000"/>
              </a:lnSpc>
              <a:buNone/>
            </a:pPr>
            <a:r>
              <a:rPr lang="en-US" sz="2000" dirty="0">
                <a:solidFill>
                  <a:srgbClr val="002060"/>
                </a:solidFill>
                <a:latin typeface="ITC Franklin Gothic Std Book"/>
              </a:rPr>
              <a:t>Logistic modeling with variable selection (LASSO) to identify social constructs associated with "below the zone" promotion to E4 (faster than 30 months).</a:t>
            </a:r>
            <a:endParaRPr lang="en-US" sz="2000" dirty="0">
              <a:ea typeface="+mn-lt"/>
              <a:cs typeface="+mn-lt"/>
            </a:endParaRPr>
          </a:p>
          <a:p>
            <a:pPr>
              <a:lnSpc>
                <a:spcPct val="110000"/>
              </a:lnSpc>
              <a:buFont typeface="Arial"/>
            </a:pPr>
            <a:r>
              <a:rPr lang="en-US" sz="2000" dirty="0">
                <a:solidFill>
                  <a:srgbClr val="002060"/>
                </a:solidFill>
                <a:latin typeface="ITC Franklin Gothic Std Book"/>
              </a:rPr>
              <a:t>Binary response: Time from accession to E4 faster than </a:t>
            </a:r>
            <a:r>
              <a:rPr lang="en-US" sz="2000">
                <a:solidFill>
                  <a:srgbClr val="002060"/>
                </a:solidFill>
                <a:latin typeface="ITC Franklin Gothic Std Book"/>
              </a:rPr>
              <a:t>30 months.</a:t>
            </a:r>
            <a:endParaRPr lang="en-US" sz="2000" dirty="0">
              <a:ea typeface="+mn-lt"/>
              <a:cs typeface="+mn-lt"/>
            </a:endParaRPr>
          </a:p>
          <a:p>
            <a:pPr>
              <a:lnSpc>
                <a:spcPct val="110000"/>
              </a:lnSpc>
              <a:buFont typeface="Arial"/>
              <a:buChar char="•"/>
            </a:pPr>
            <a:r>
              <a:rPr lang="en-US" sz="2000" dirty="0">
                <a:solidFill>
                  <a:srgbClr val="002060"/>
                </a:solidFill>
                <a:latin typeface="ITC Franklin Gothic Std Book"/>
              </a:rPr>
              <a:t>Control for demographics and military history (including Education, Age, APFT scores, Court Martials and Article 15)</a:t>
            </a:r>
            <a:endParaRPr lang="en-US" sz="2000" dirty="0">
              <a:ea typeface="+mn-lt"/>
              <a:cs typeface="+mn-lt"/>
            </a:endParaRPr>
          </a:p>
          <a:p>
            <a:pPr marL="0" indent="0">
              <a:lnSpc>
                <a:spcPct val="110000"/>
              </a:lnSpc>
              <a:buNone/>
            </a:pPr>
            <a:endParaRPr lang="en-US" sz="2000" dirty="0">
              <a:solidFill>
                <a:srgbClr val="002060"/>
              </a:solidFill>
              <a:latin typeface="ITC Franklin Gothic Std Book"/>
            </a:endParaRPr>
          </a:p>
        </p:txBody>
      </p:sp>
      <p:sp>
        <p:nvSpPr>
          <p:cNvPr id="10" name="TextBox 9">
            <a:extLst>
              <a:ext uri="{FF2B5EF4-FFF2-40B4-BE49-F238E27FC236}">
                <a16:creationId xmlns:a16="http://schemas.microsoft.com/office/drawing/2014/main" id="{FC20FA3E-0584-00AE-D564-D6B364002634}"/>
              </a:ext>
            </a:extLst>
          </p:cNvPr>
          <p:cNvSpPr txBox="1"/>
          <p:nvPr/>
        </p:nvSpPr>
        <p:spPr>
          <a:xfrm>
            <a:off x="651386" y="1345790"/>
            <a:ext cx="1917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Combat Arms:</a:t>
            </a:r>
            <a:endParaRPr lang="en-US"/>
          </a:p>
        </p:txBody>
      </p:sp>
      <p:sp>
        <p:nvSpPr>
          <p:cNvPr id="12" name="TextBox 11">
            <a:extLst>
              <a:ext uri="{FF2B5EF4-FFF2-40B4-BE49-F238E27FC236}">
                <a16:creationId xmlns:a16="http://schemas.microsoft.com/office/drawing/2014/main" id="{518C4BDF-31F0-FC50-A627-A1BC5ED311F8}"/>
              </a:ext>
            </a:extLst>
          </p:cNvPr>
          <p:cNvSpPr txBox="1"/>
          <p:nvPr/>
        </p:nvSpPr>
        <p:spPr>
          <a:xfrm>
            <a:off x="3238499" y="1345789"/>
            <a:ext cx="2113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Non-Combat Arms:</a:t>
            </a:r>
            <a:endParaRPr lang="en-US"/>
          </a:p>
        </p:txBody>
      </p:sp>
      <p:graphicFrame>
        <p:nvGraphicFramePr>
          <p:cNvPr id="14" name="Table 13">
            <a:extLst>
              <a:ext uri="{FF2B5EF4-FFF2-40B4-BE49-F238E27FC236}">
                <a16:creationId xmlns:a16="http://schemas.microsoft.com/office/drawing/2014/main" id="{5F408430-A797-BD4B-7B8C-6839B8FBAF7F}"/>
              </a:ext>
            </a:extLst>
          </p:cNvPr>
          <p:cNvGraphicFramePr>
            <a:graphicFrameLocks noGrp="1"/>
          </p:cNvGraphicFramePr>
          <p:nvPr>
            <p:extLst>
              <p:ext uri="{D42A27DB-BD31-4B8C-83A1-F6EECF244321}">
                <p14:modId xmlns:p14="http://schemas.microsoft.com/office/powerpoint/2010/main" val="1503355013"/>
              </p:ext>
            </p:extLst>
          </p:nvPr>
        </p:nvGraphicFramePr>
        <p:xfrm>
          <a:off x="3348544" y="1983912"/>
          <a:ext cx="1896682" cy="3657600"/>
        </p:xfrm>
        <a:graphic>
          <a:graphicData uri="http://schemas.openxmlformats.org/drawingml/2006/table">
            <a:tbl>
              <a:tblPr>
                <a:tableStyleId>{5C22544A-7EE6-4342-B048-85BDC9FD1C3A}</a:tableStyleId>
              </a:tblPr>
              <a:tblGrid>
                <a:gridCol w="1350582">
                  <a:extLst>
                    <a:ext uri="{9D8B030D-6E8A-4147-A177-3AD203B41FA5}">
                      <a16:colId xmlns:a16="http://schemas.microsoft.com/office/drawing/2014/main" val="1164928193"/>
                    </a:ext>
                  </a:extLst>
                </a:gridCol>
                <a:gridCol w="546100">
                  <a:extLst>
                    <a:ext uri="{9D8B030D-6E8A-4147-A177-3AD203B41FA5}">
                      <a16:colId xmlns:a16="http://schemas.microsoft.com/office/drawing/2014/main" val="1640075190"/>
                    </a:ext>
                  </a:extLst>
                </a:gridCol>
              </a:tblGrid>
              <a:tr h="203200">
                <a:tc>
                  <a:txBody>
                    <a:bodyPr/>
                    <a:lstStyle/>
                    <a:p>
                      <a:pPr algn="l" fontAlgn="b"/>
                      <a:r>
                        <a:rPr lang="en-US" sz="1200" b="0" u="none" strike="noStrike" dirty="0">
                          <a:effectLst/>
                        </a:rPr>
                        <a:t>Age at Accession</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712879534"/>
                  </a:ext>
                </a:extLst>
              </a:tr>
              <a:tr h="203200">
                <a:tc>
                  <a:txBody>
                    <a:bodyPr/>
                    <a:lstStyle/>
                    <a:p>
                      <a:pPr algn="l" fontAlgn="b"/>
                      <a:r>
                        <a:rPr lang="en-US" sz="1200" b="1" u="none" strike="noStrike" dirty="0">
                          <a:effectLst/>
                        </a:rPr>
                        <a:t>AFQT</a:t>
                      </a:r>
                      <a:endParaRPr lang="en-US" sz="1200" b="1" i="0" u="none" strike="noStrike">
                        <a:solidFill>
                          <a:srgbClr val="000000"/>
                        </a:solidFill>
                        <a:effectLst/>
                        <a:latin typeface="Calibri"/>
                      </a:endParaRPr>
                    </a:p>
                  </a:txBody>
                  <a:tcPr marL="9525" marR="9525" marT="9525" marB="0" anchor="b"/>
                </a:tc>
                <a:tc>
                  <a:txBody>
                    <a:bodyPr/>
                    <a:lstStyle/>
                    <a:p>
                      <a:pPr lvl="0" algn="r">
                        <a:buNone/>
                      </a:pPr>
                      <a:r>
                        <a:rPr lang="en-US" sz="1200" b="1" u="none" strike="noStrike" dirty="0">
                          <a:effectLst/>
                        </a:rPr>
                        <a:t>-0.006</a:t>
                      </a:r>
                      <a:endParaRPr lang="en-US" b="1"/>
                    </a:p>
                  </a:txBody>
                  <a:tcPr marL="9525" marR="9525" marT="9525" marB="0" anchor="b"/>
                </a:tc>
                <a:extLst>
                  <a:ext uri="{0D108BD9-81ED-4DB2-BD59-A6C34878D82A}">
                    <a16:rowId xmlns:a16="http://schemas.microsoft.com/office/drawing/2014/main" val="614877014"/>
                  </a:ext>
                </a:extLst>
              </a:tr>
              <a:tr h="203200">
                <a:tc>
                  <a:txBody>
                    <a:bodyPr/>
                    <a:lstStyle/>
                    <a:p>
                      <a:pPr algn="l" fontAlgn="b"/>
                      <a:r>
                        <a:rPr lang="en-US" sz="1200" b="0" u="none" strike="noStrike" dirty="0">
                          <a:effectLst/>
                        </a:rPr>
                        <a:t>Court Martials</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736705031"/>
                  </a:ext>
                </a:extLst>
              </a:tr>
              <a:tr h="203200">
                <a:tc>
                  <a:txBody>
                    <a:bodyPr/>
                    <a:lstStyle/>
                    <a:p>
                      <a:pPr algn="l" fontAlgn="b"/>
                      <a:r>
                        <a:rPr lang="en-US" sz="1200" b="0" u="none" strike="noStrike" dirty="0">
                          <a:effectLst/>
                        </a:rPr>
                        <a:t>Article 15</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434502351"/>
                  </a:ext>
                </a:extLst>
              </a:tr>
              <a:tr h="203200">
                <a:tc>
                  <a:txBody>
                    <a:bodyPr/>
                    <a:lstStyle/>
                    <a:p>
                      <a:pPr algn="l" fontAlgn="b"/>
                      <a:r>
                        <a:rPr lang="en-US" sz="1200" b="0" u="none" strike="noStrike" dirty="0">
                          <a:effectLst/>
                        </a:rPr>
                        <a:t>Letters of Reprimand</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92284815"/>
                  </a:ext>
                </a:extLst>
              </a:tr>
              <a:tr h="203200">
                <a:tc>
                  <a:txBody>
                    <a:bodyPr/>
                    <a:lstStyle/>
                    <a:p>
                      <a:pPr algn="l" fontAlgn="b"/>
                      <a:r>
                        <a:rPr lang="en-US" sz="1200" b="0" u="none" strike="noStrike" dirty="0">
                          <a:effectLst/>
                        </a:rPr>
                        <a:t>Adaptability</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p>
                  </a:txBody>
                  <a:tcPr marL="9525" marR="9525" marT="9525" marB="0" anchor="b"/>
                </a:tc>
                <a:extLst>
                  <a:ext uri="{0D108BD9-81ED-4DB2-BD59-A6C34878D82A}">
                    <a16:rowId xmlns:a16="http://schemas.microsoft.com/office/drawing/2014/main" val="2434160977"/>
                  </a:ext>
                </a:extLst>
              </a:tr>
              <a:tr h="203200">
                <a:tc>
                  <a:txBody>
                    <a:bodyPr/>
                    <a:lstStyle/>
                    <a:p>
                      <a:pPr algn="l" fontAlgn="b"/>
                      <a:r>
                        <a:rPr lang="en-US" sz="1200" b="0" u="none" strike="noStrike" dirty="0">
                          <a:effectLst/>
                        </a:rPr>
                        <a:t>Active Coping</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206309524"/>
                  </a:ext>
                </a:extLst>
              </a:tr>
              <a:tr h="203200">
                <a:tc>
                  <a:txBody>
                    <a:bodyPr/>
                    <a:lstStyle/>
                    <a:p>
                      <a:pPr algn="l" fontAlgn="b"/>
                      <a:r>
                        <a:rPr lang="en-US" sz="1200" b="0" u="none" strike="noStrike" dirty="0">
                          <a:effectLst/>
                        </a:rPr>
                        <a:t>Passive Coping</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626940480"/>
                  </a:ext>
                </a:extLst>
              </a:tr>
              <a:tr h="203200">
                <a:tc>
                  <a:txBody>
                    <a:bodyPr/>
                    <a:lstStyle/>
                    <a:p>
                      <a:pPr algn="l" fontAlgn="b"/>
                      <a:r>
                        <a:rPr lang="en-US" sz="1200" b="0" u="none" strike="noStrike" dirty="0">
                          <a:effectLst/>
                        </a:rPr>
                        <a:t>Catastrophizing</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2099842220"/>
                  </a:ext>
                </a:extLst>
              </a:tr>
              <a:tr h="203200">
                <a:tc>
                  <a:txBody>
                    <a:bodyPr/>
                    <a:lstStyle/>
                    <a:p>
                      <a:pPr algn="l" fontAlgn="b"/>
                      <a:r>
                        <a:rPr lang="en-US" sz="1200" b="0" u="none" strike="noStrike" dirty="0">
                          <a:effectLst/>
                        </a:rPr>
                        <a:t>Character</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2869092310"/>
                  </a:ext>
                </a:extLst>
              </a:tr>
              <a:tr h="203200">
                <a:tc>
                  <a:txBody>
                    <a:bodyPr/>
                    <a:lstStyle/>
                    <a:p>
                      <a:pPr algn="l" fontAlgn="b"/>
                      <a:r>
                        <a:rPr lang="en-US" sz="1200" b="0" u="none" strike="noStrike" dirty="0">
                          <a:effectLst/>
                        </a:rPr>
                        <a:t>Depression</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783941362"/>
                  </a:ext>
                </a:extLst>
              </a:tr>
              <a:tr h="203200">
                <a:tc>
                  <a:txBody>
                    <a:bodyPr/>
                    <a:lstStyle/>
                    <a:p>
                      <a:pPr algn="l" fontAlgn="b"/>
                      <a:r>
                        <a:rPr lang="en-US" sz="1200" b="0" u="none" strike="noStrike" dirty="0">
                          <a:effectLst/>
                        </a:rPr>
                        <a:t>Optimism</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p>
                  </a:txBody>
                  <a:tcPr marL="9525" marR="9525" marT="9525" marB="0" anchor="b"/>
                </a:tc>
                <a:extLst>
                  <a:ext uri="{0D108BD9-81ED-4DB2-BD59-A6C34878D82A}">
                    <a16:rowId xmlns:a16="http://schemas.microsoft.com/office/drawing/2014/main" val="3682712799"/>
                  </a:ext>
                </a:extLst>
              </a:tr>
              <a:tr h="203200">
                <a:tc>
                  <a:txBody>
                    <a:bodyPr/>
                    <a:lstStyle/>
                    <a:p>
                      <a:pPr algn="l" fontAlgn="b"/>
                      <a:r>
                        <a:rPr lang="en-US" sz="1200" b="0" u="none" strike="noStrike" dirty="0">
                          <a:effectLst/>
                        </a:rPr>
                        <a:t>Positive Affect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889674420"/>
                  </a:ext>
                </a:extLst>
              </a:tr>
              <a:tr h="203200">
                <a:tc>
                  <a:txBody>
                    <a:bodyPr/>
                    <a:lstStyle/>
                    <a:p>
                      <a:pPr algn="l" fontAlgn="b"/>
                      <a:r>
                        <a:rPr lang="en-US" sz="1200" b="0" u="none" strike="noStrike" dirty="0">
                          <a:effectLst/>
                        </a:rPr>
                        <a:t>Negative Affect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873215359"/>
                  </a:ext>
                </a:extLst>
              </a:tr>
              <a:tr h="203200">
                <a:tc>
                  <a:txBody>
                    <a:bodyPr/>
                    <a:lstStyle/>
                    <a:p>
                      <a:pPr algn="l" fontAlgn="b"/>
                      <a:r>
                        <a:rPr lang="en-US" sz="1200" b="0" u="none" strike="noStrike" dirty="0">
                          <a:effectLst/>
                        </a:rPr>
                        <a:t>Loneliness</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759372762"/>
                  </a:ext>
                </a:extLst>
              </a:tr>
              <a:tr h="203200">
                <a:tc>
                  <a:txBody>
                    <a:bodyPr/>
                    <a:lstStyle/>
                    <a:p>
                      <a:pPr algn="l" fontAlgn="b"/>
                      <a:r>
                        <a:rPr lang="en-US" sz="1200" b="0" u="none" strike="noStrike" dirty="0">
                          <a:effectLst/>
                        </a:rPr>
                        <a:t>Organizational Trust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160650729"/>
                  </a:ext>
                </a:extLst>
              </a:tr>
              <a:tr h="203200">
                <a:tc>
                  <a:txBody>
                    <a:bodyPr/>
                    <a:lstStyle/>
                    <a:p>
                      <a:pPr algn="l" fontAlgn="b"/>
                      <a:r>
                        <a:rPr lang="en-US" sz="1200" b="0" u="none" strike="noStrike" dirty="0">
                          <a:effectLst/>
                        </a:rPr>
                        <a:t>Work Engagement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81141525"/>
                  </a:ext>
                </a:extLst>
              </a:tr>
              <a:tr h="203200">
                <a:tc>
                  <a:txBody>
                    <a:bodyPr/>
                    <a:lstStyle/>
                    <a:p>
                      <a:pPr algn="l" fontAlgn="b"/>
                      <a:r>
                        <a:rPr lang="en-US" sz="1200" b="0" u="none" strike="noStrike" dirty="0">
                          <a:effectLst/>
                        </a:rPr>
                        <a:t>Life Meaning</a:t>
                      </a:r>
                      <a:endParaRPr lang="en-US" sz="1200" b="0" i="0" u="none" strike="noStrike">
                        <a:solidFill>
                          <a:srgbClr val="000000"/>
                        </a:solidFill>
                        <a:effectLst/>
                        <a:latin typeface="Calibri"/>
                      </a:endParaRPr>
                    </a:p>
                  </a:txBody>
                  <a:tcPr marL="9525" marR="9525" marT="9525" marB="0" anchor="b"/>
                </a:tc>
                <a:tc>
                  <a:txBody>
                    <a:bodyPr/>
                    <a:lstStyle/>
                    <a:p>
                      <a:pPr lvl="0" algn="l">
                        <a:buNone/>
                      </a:pPr>
                      <a:r>
                        <a:rPr lang="en-US" sz="1200" b="0" u="none" strike="noStrike" dirty="0">
                          <a:effectLst/>
                        </a:rPr>
                        <a:t>.</a:t>
                      </a:r>
                      <a:endParaRPr lang="en-US" b="0"/>
                    </a:p>
                  </a:txBody>
                  <a:tcPr marL="9525" marR="9525" marT="9525" marB="0" anchor="b"/>
                </a:tc>
                <a:extLst>
                  <a:ext uri="{0D108BD9-81ED-4DB2-BD59-A6C34878D82A}">
                    <a16:rowId xmlns:a16="http://schemas.microsoft.com/office/drawing/2014/main" val="3208935151"/>
                  </a:ext>
                </a:extLst>
              </a:tr>
            </a:tbl>
          </a:graphicData>
        </a:graphic>
      </p:graphicFrame>
      <p:graphicFrame>
        <p:nvGraphicFramePr>
          <p:cNvPr id="16" name="Table 15">
            <a:extLst>
              <a:ext uri="{FF2B5EF4-FFF2-40B4-BE49-F238E27FC236}">
                <a16:creationId xmlns:a16="http://schemas.microsoft.com/office/drawing/2014/main" id="{9441BF8A-5075-9D22-6866-1742EA02574A}"/>
              </a:ext>
            </a:extLst>
          </p:cNvPr>
          <p:cNvGraphicFramePr>
            <a:graphicFrameLocks noGrp="1"/>
          </p:cNvGraphicFramePr>
          <p:nvPr>
            <p:extLst>
              <p:ext uri="{D42A27DB-BD31-4B8C-83A1-F6EECF244321}">
                <p14:modId xmlns:p14="http://schemas.microsoft.com/office/powerpoint/2010/main" val="373506810"/>
              </p:ext>
            </p:extLst>
          </p:nvPr>
        </p:nvGraphicFramePr>
        <p:xfrm>
          <a:off x="645824" y="1995818"/>
          <a:ext cx="1896682" cy="3657600"/>
        </p:xfrm>
        <a:graphic>
          <a:graphicData uri="http://schemas.openxmlformats.org/drawingml/2006/table">
            <a:tbl>
              <a:tblPr>
                <a:tableStyleId>{5C22544A-7EE6-4342-B048-85BDC9FD1C3A}</a:tableStyleId>
              </a:tblPr>
              <a:tblGrid>
                <a:gridCol w="1350582">
                  <a:extLst>
                    <a:ext uri="{9D8B030D-6E8A-4147-A177-3AD203B41FA5}">
                      <a16:colId xmlns:a16="http://schemas.microsoft.com/office/drawing/2014/main" val="1164928193"/>
                    </a:ext>
                  </a:extLst>
                </a:gridCol>
                <a:gridCol w="546100">
                  <a:extLst>
                    <a:ext uri="{9D8B030D-6E8A-4147-A177-3AD203B41FA5}">
                      <a16:colId xmlns:a16="http://schemas.microsoft.com/office/drawing/2014/main" val="1640075190"/>
                    </a:ext>
                  </a:extLst>
                </a:gridCol>
              </a:tblGrid>
              <a:tr h="203200">
                <a:tc>
                  <a:txBody>
                    <a:bodyPr/>
                    <a:lstStyle/>
                    <a:p>
                      <a:pPr algn="l" fontAlgn="b"/>
                      <a:r>
                        <a:rPr lang="en-US" sz="1200" b="0" u="none" strike="noStrike" dirty="0">
                          <a:effectLst/>
                        </a:rPr>
                        <a:t>Age at Accession</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712879534"/>
                  </a:ext>
                </a:extLst>
              </a:tr>
              <a:tr h="203200">
                <a:tc>
                  <a:txBody>
                    <a:bodyPr/>
                    <a:lstStyle/>
                    <a:p>
                      <a:pPr algn="l" fontAlgn="b"/>
                      <a:r>
                        <a:rPr lang="en-US" sz="1200" b="1" u="none" strike="noStrike" dirty="0">
                          <a:effectLst/>
                        </a:rPr>
                        <a:t>AFQT</a:t>
                      </a:r>
                      <a:endParaRPr lang="en-US" sz="1200" b="1" i="0" u="none" strike="noStrike">
                        <a:solidFill>
                          <a:srgbClr val="000000"/>
                        </a:solidFill>
                        <a:effectLst/>
                        <a:latin typeface="Calibri"/>
                      </a:endParaRPr>
                    </a:p>
                  </a:txBody>
                  <a:tcPr marL="9525" marR="9525" marT="9525" marB="0" anchor="b"/>
                </a:tc>
                <a:tc>
                  <a:txBody>
                    <a:bodyPr/>
                    <a:lstStyle/>
                    <a:p>
                      <a:pPr algn="r" fontAlgn="b"/>
                      <a:r>
                        <a:rPr lang="en-US" sz="1200" b="1" u="none" strike="noStrike" dirty="0">
                          <a:effectLst/>
                        </a:rPr>
                        <a:t>-0.004</a:t>
                      </a:r>
                      <a:endParaRPr lang="en-US" sz="12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614877014"/>
                  </a:ext>
                </a:extLst>
              </a:tr>
              <a:tr h="203200">
                <a:tc>
                  <a:txBody>
                    <a:bodyPr/>
                    <a:lstStyle/>
                    <a:p>
                      <a:pPr algn="l" fontAlgn="b"/>
                      <a:r>
                        <a:rPr lang="en-US" sz="1200" b="0" u="none" strike="noStrike" dirty="0">
                          <a:effectLst/>
                        </a:rPr>
                        <a:t>Court Martials</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736705031"/>
                  </a:ext>
                </a:extLst>
              </a:tr>
              <a:tr h="203200">
                <a:tc>
                  <a:txBody>
                    <a:bodyPr/>
                    <a:lstStyle/>
                    <a:p>
                      <a:pPr algn="l" fontAlgn="b"/>
                      <a:r>
                        <a:rPr lang="en-US" sz="1200" b="1" u="none" strike="noStrike" dirty="0">
                          <a:effectLst/>
                        </a:rPr>
                        <a:t>Article 15</a:t>
                      </a:r>
                      <a:endParaRPr lang="en-US" sz="1200" b="1" i="0" u="none" strike="noStrike">
                        <a:solidFill>
                          <a:srgbClr val="000000"/>
                        </a:solidFill>
                        <a:effectLst/>
                        <a:latin typeface="Calibri"/>
                      </a:endParaRPr>
                    </a:p>
                  </a:txBody>
                  <a:tcPr marL="9525" marR="9525" marT="9525" marB="0" anchor="b"/>
                </a:tc>
                <a:tc>
                  <a:txBody>
                    <a:bodyPr/>
                    <a:lstStyle/>
                    <a:p>
                      <a:pPr algn="r" fontAlgn="b"/>
                      <a:r>
                        <a:rPr lang="en-US" sz="1200" b="1" u="none" strike="noStrike" dirty="0">
                          <a:effectLst/>
                        </a:rPr>
                        <a:t>0.43</a:t>
                      </a:r>
                    </a:p>
                  </a:txBody>
                  <a:tcPr marL="9525" marR="9525" marT="9525" marB="0" anchor="b"/>
                </a:tc>
                <a:extLst>
                  <a:ext uri="{0D108BD9-81ED-4DB2-BD59-A6C34878D82A}">
                    <a16:rowId xmlns:a16="http://schemas.microsoft.com/office/drawing/2014/main" val="434502351"/>
                  </a:ext>
                </a:extLst>
              </a:tr>
              <a:tr h="203200">
                <a:tc>
                  <a:txBody>
                    <a:bodyPr/>
                    <a:lstStyle/>
                    <a:p>
                      <a:pPr algn="l" fontAlgn="b"/>
                      <a:r>
                        <a:rPr lang="en-US" sz="1200" b="1" u="none" strike="noStrike" dirty="0">
                          <a:effectLst/>
                        </a:rPr>
                        <a:t>Letters of Reprimand</a:t>
                      </a:r>
                      <a:endParaRPr lang="en-US" sz="1200" b="1" i="0" u="none" strike="noStrike">
                        <a:solidFill>
                          <a:srgbClr val="000000"/>
                        </a:solidFill>
                        <a:effectLst/>
                        <a:latin typeface="Calibri"/>
                      </a:endParaRPr>
                    </a:p>
                  </a:txBody>
                  <a:tcPr marL="9525" marR="9525" marT="9525" marB="0" anchor="b"/>
                </a:tc>
                <a:tc>
                  <a:txBody>
                    <a:bodyPr/>
                    <a:lstStyle/>
                    <a:p>
                      <a:pPr algn="r" fontAlgn="b"/>
                      <a:r>
                        <a:rPr lang="en-US" sz="1200" b="1" u="none" strike="noStrike" dirty="0">
                          <a:effectLst/>
                        </a:rPr>
                        <a:t>0.048</a:t>
                      </a:r>
                    </a:p>
                  </a:txBody>
                  <a:tcPr marL="9525" marR="9525" marT="9525" marB="0" anchor="b"/>
                </a:tc>
                <a:extLst>
                  <a:ext uri="{0D108BD9-81ED-4DB2-BD59-A6C34878D82A}">
                    <a16:rowId xmlns:a16="http://schemas.microsoft.com/office/drawing/2014/main" val="392284815"/>
                  </a:ext>
                </a:extLst>
              </a:tr>
              <a:tr h="203200">
                <a:tc>
                  <a:txBody>
                    <a:bodyPr/>
                    <a:lstStyle/>
                    <a:p>
                      <a:pPr algn="l" fontAlgn="b"/>
                      <a:r>
                        <a:rPr lang="en-US" sz="1200" b="0" u="none" strike="noStrike" dirty="0">
                          <a:effectLst/>
                        </a:rPr>
                        <a:t>Adaptability</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p>
                  </a:txBody>
                  <a:tcPr marL="9525" marR="9525" marT="9525" marB="0" anchor="b"/>
                </a:tc>
                <a:extLst>
                  <a:ext uri="{0D108BD9-81ED-4DB2-BD59-A6C34878D82A}">
                    <a16:rowId xmlns:a16="http://schemas.microsoft.com/office/drawing/2014/main" val="2434160977"/>
                  </a:ext>
                </a:extLst>
              </a:tr>
              <a:tr h="203200">
                <a:tc>
                  <a:txBody>
                    <a:bodyPr/>
                    <a:lstStyle/>
                    <a:p>
                      <a:pPr algn="l" fontAlgn="b"/>
                      <a:r>
                        <a:rPr lang="en-US" sz="1200" b="0" u="none" strike="noStrike" dirty="0">
                          <a:effectLst/>
                        </a:rPr>
                        <a:t>Active Coping</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206309524"/>
                  </a:ext>
                </a:extLst>
              </a:tr>
              <a:tr h="203200">
                <a:tc>
                  <a:txBody>
                    <a:bodyPr/>
                    <a:lstStyle/>
                    <a:p>
                      <a:pPr algn="l" fontAlgn="b"/>
                      <a:r>
                        <a:rPr lang="en-US" sz="1200" b="0" u="none" strike="noStrike" dirty="0">
                          <a:effectLst/>
                        </a:rPr>
                        <a:t>Passive Coping</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626940480"/>
                  </a:ext>
                </a:extLst>
              </a:tr>
              <a:tr h="203200">
                <a:tc>
                  <a:txBody>
                    <a:bodyPr/>
                    <a:lstStyle/>
                    <a:p>
                      <a:pPr algn="l" fontAlgn="b"/>
                      <a:r>
                        <a:rPr lang="en-US" sz="1200" b="0" u="none" strike="noStrike" dirty="0">
                          <a:effectLst/>
                        </a:rPr>
                        <a:t>Catastrophizing</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2099842220"/>
                  </a:ext>
                </a:extLst>
              </a:tr>
              <a:tr h="203200">
                <a:tc>
                  <a:txBody>
                    <a:bodyPr/>
                    <a:lstStyle/>
                    <a:p>
                      <a:pPr algn="l" fontAlgn="b"/>
                      <a:r>
                        <a:rPr lang="en-US" sz="1200" b="0" u="none" strike="noStrike" dirty="0">
                          <a:effectLst/>
                        </a:rPr>
                        <a:t>Character</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2869092310"/>
                  </a:ext>
                </a:extLst>
              </a:tr>
              <a:tr h="203200">
                <a:tc>
                  <a:txBody>
                    <a:bodyPr/>
                    <a:lstStyle/>
                    <a:p>
                      <a:pPr algn="l" fontAlgn="b"/>
                      <a:r>
                        <a:rPr lang="en-US" sz="1200" b="0" u="none" strike="noStrike" dirty="0">
                          <a:effectLst/>
                        </a:rPr>
                        <a:t>Depression</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783941362"/>
                  </a:ext>
                </a:extLst>
              </a:tr>
              <a:tr h="203200">
                <a:tc>
                  <a:txBody>
                    <a:bodyPr/>
                    <a:lstStyle/>
                    <a:p>
                      <a:pPr algn="l" fontAlgn="b"/>
                      <a:r>
                        <a:rPr lang="en-US" sz="1200" b="0" u="none" strike="noStrike" dirty="0">
                          <a:effectLst/>
                        </a:rPr>
                        <a:t>Optimism</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p>
                  </a:txBody>
                  <a:tcPr marL="9525" marR="9525" marT="9525" marB="0" anchor="b"/>
                </a:tc>
                <a:extLst>
                  <a:ext uri="{0D108BD9-81ED-4DB2-BD59-A6C34878D82A}">
                    <a16:rowId xmlns:a16="http://schemas.microsoft.com/office/drawing/2014/main" val="3682712799"/>
                  </a:ext>
                </a:extLst>
              </a:tr>
              <a:tr h="203200">
                <a:tc>
                  <a:txBody>
                    <a:bodyPr/>
                    <a:lstStyle/>
                    <a:p>
                      <a:pPr algn="l" fontAlgn="b"/>
                      <a:r>
                        <a:rPr lang="en-US" sz="1200" b="0" u="none" strike="noStrike" dirty="0">
                          <a:effectLst/>
                        </a:rPr>
                        <a:t>Positive Affect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889674420"/>
                  </a:ext>
                </a:extLst>
              </a:tr>
              <a:tr h="203200">
                <a:tc>
                  <a:txBody>
                    <a:bodyPr/>
                    <a:lstStyle/>
                    <a:p>
                      <a:pPr algn="l" fontAlgn="b"/>
                      <a:r>
                        <a:rPr lang="en-US" sz="1200" b="0" u="none" strike="noStrike" dirty="0">
                          <a:effectLst/>
                        </a:rPr>
                        <a:t>Negative Affect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873215359"/>
                  </a:ext>
                </a:extLst>
              </a:tr>
              <a:tr h="203200">
                <a:tc>
                  <a:txBody>
                    <a:bodyPr/>
                    <a:lstStyle/>
                    <a:p>
                      <a:pPr algn="l" fontAlgn="b"/>
                      <a:r>
                        <a:rPr lang="en-US" sz="1200" b="0" u="none" strike="noStrike" dirty="0">
                          <a:effectLst/>
                        </a:rPr>
                        <a:t>Loneliness</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759372762"/>
                  </a:ext>
                </a:extLst>
              </a:tr>
              <a:tr h="203200">
                <a:tc>
                  <a:txBody>
                    <a:bodyPr/>
                    <a:lstStyle/>
                    <a:p>
                      <a:pPr algn="l" fontAlgn="b"/>
                      <a:r>
                        <a:rPr lang="en-US" sz="1200" b="0" u="none" strike="noStrike" dirty="0">
                          <a:effectLst/>
                        </a:rPr>
                        <a:t>Organizational Trust</a:t>
                      </a:r>
                      <a:endParaRPr lang="en-US" sz="1200" b="0" i="0" u="none" strike="noStrike">
                        <a:solidFill>
                          <a:srgbClr val="000000"/>
                        </a:solidFill>
                        <a:effectLst/>
                        <a:latin typeface="Calibri"/>
                      </a:endParaRPr>
                    </a:p>
                  </a:txBody>
                  <a:tcPr marL="9525" marR="9525" marT="9525" marB="0" anchor="b"/>
                </a:tc>
                <a:tc>
                  <a:txBody>
                    <a:bodyPr/>
                    <a:lstStyle/>
                    <a:p>
                      <a:pPr algn="l" fontAlgn="b"/>
                      <a:r>
                        <a:rPr lang="en-US" sz="1200" b="0" u="none" strike="noStrike" dirty="0">
                          <a:effectLst/>
                        </a:rPr>
                        <a:t>.</a:t>
                      </a:r>
                      <a:endParaRPr lang="en-US" sz="12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3160650729"/>
                  </a:ext>
                </a:extLst>
              </a:tr>
              <a:tr h="203200">
                <a:tc>
                  <a:txBody>
                    <a:bodyPr/>
                    <a:lstStyle/>
                    <a:p>
                      <a:pPr algn="l" fontAlgn="b"/>
                      <a:r>
                        <a:rPr lang="en-US" sz="1200" b="1" u="none" strike="noStrike" dirty="0">
                          <a:effectLst/>
                        </a:rPr>
                        <a:t>Work Engagement</a:t>
                      </a:r>
                      <a:endParaRPr lang="en-US" sz="1200" b="1" i="0" u="none" strike="noStrike">
                        <a:solidFill>
                          <a:srgbClr val="000000"/>
                        </a:solidFill>
                        <a:effectLst/>
                        <a:latin typeface="Calibri"/>
                      </a:endParaRPr>
                    </a:p>
                  </a:txBody>
                  <a:tcPr marL="9525" marR="9525" marT="9525" marB="0" anchor="b"/>
                </a:tc>
                <a:tc>
                  <a:txBody>
                    <a:bodyPr/>
                    <a:lstStyle/>
                    <a:p>
                      <a:pPr algn="r" fontAlgn="b"/>
                      <a:r>
                        <a:rPr lang="en-US" sz="1200" b="1" u="none" strike="noStrike" dirty="0">
                          <a:effectLst/>
                        </a:rPr>
                        <a:t>0.031</a:t>
                      </a:r>
                    </a:p>
                  </a:txBody>
                  <a:tcPr marL="9525" marR="9525" marT="9525" marB="0" anchor="b"/>
                </a:tc>
                <a:extLst>
                  <a:ext uri="{0D108BD9-81ED-4DB2-BD59-A6C34878D82A}">
                    <a16:rowId xmlns:a16="http://schemas.microsoft.com/office/drawing/2014/main" val="1081141525"/>
                  </a:ext>
                </a:extLst>
              </a:tr>
              <a:tr h="203200">
                <a:tc>
                  <a:txBody>
                    <a:bodyPr/>
                    <a:lstStyle/>
                    <a:p>
                      <a:pPr algn="l" fontAlgn="b"/>
                      <a:r>
                        <a:rPr lang="en-US" sz="1200" b="0" u="none" strike="noStrike" dirty="0">
                          <a:effectLst/>
                        </a:rPr>
                        <a:t>Life Meaning</a:t>
                      </a:r>
                      <a:endParaRPr lang="en-US" sz="1200" b="0" i="0" u="none" strike="noStrike">
                        <a:solidFill>
                          <a:srgbClr val="000000"/>
                        </a:solidFill>
                        <a:effectLst/>
                        <a:latin typeface="Calibri"/>
                      </a:endParaRPr>
                    </a:p>
                  </a:txBody>
                  <a:tcPr marL="9525" marR="9525" marT="9525" marB="0" anchor="b"/>
                </a:tc>
                <a:tc>
                  <a:txBody>
                    <a:bodyPr/>
                    <a:lstStyle/>
                    <a:p>
                      <a:pPr lvl="0" algn="l">
                        <a:buNone/>
                      </a:pPr>
                      <a:r>
                        <a:rPr lang="en-US" sz="1200" b="0" u="none" strike="noStrike" dirty="0">
                          <a:effectLst/>
                        </a:rPr>
                        <a:t>.</a:t>
                      </a:r>
                      <a:endParaRPr lang="en-US" b="0"/>
                    </a:p>
                  </a:txBody>
                  <a:tcPr marL="9525" marR="9525" marT="9525" marB="0" anchor="b"/>
                </a:tc>
                <a:extLst>
                  <a:ext uri="{0D108BD9-81ED-4DB2-BD59-A6C34878D82A}">
                    <a16:rowId xmlns:a16="http://schemas.microsoft.com/office/drawing/2014/main" val="3208935151"/>
                  </a:ext>
                </a:extLst>
              </a:tr>
            </a:tbl>
          </a:graphicData>
        </a:graphic>
      </p:graphicFrame>
    </p:spTree>
    <p:extLst>
      <p:ext uri="{BB962C8B-B14F-4D97-AF65-F5344CB8AC3E}">
        <p14:creationId xmlns:p14="http://schemas.microsoft.com/office/powerpoint/2010/main" val="210463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7FBEE1-D965-4A8D-9D0A-F17735731C06}"/>
              </a:ext>
            </a:extLst>
          </p:cNvPr>
          <p:cNvSpPr>
            <a:spLocks noGrp="1"/>
          </p:cNvSpPr>
          <p:nvPr>
            <p:ph type="body" sz="quarter" idx="13"/>
          </p:nvPr>
        </p:nvSpPr>
        <p:spPr>
          <a:prstGeom prst="rect">
            <a:avLst/>
          </a:prstGeom>
        </p:spPr>
        <p:txBody>
          <a:bodyPr/>
          <a:lstStyle/>
          <a:p>
            <a:r>
              <a:rPr lang="en-US" sz="4400" b="1">
                <a:solidFill>
                  <a:srgbClr val="E36C0B"/>
                </a:solidFill>
              </a:rPr>
              <a:t>Agenda</a:t>
            </a:r>
          </a:p>
        </p:txBody>
      </p:sp>
      <p:sp>
        <p:nvSpPr>
          <p:cNvPr id="4" name="Slide Number Placeholder 3">
            <a:extLst>
              <a:ext uri="{FF2B5EF4-FFF2-40B4-BE49-F238E27FC236}">
                <a16:creationId xmlns:a16="http://schemas.microsoft.com/office/drawing/2014/main" id="{CF5FCEC4-CB31-BD49-A9B6-18377A161D4D}"/>
              </a:ext>
            </a:extLst>
          </p:cNvPr>
          <p:cNvSpPr>
            <a:spLocks noGrp="1"/>
          </p:cNvSpPr>
          <p:nvPr>
            <p:ph type="sldNum" sz="quarter" idx="4"/>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
        <p:nvSpPr>
          <p:cNvPr id="7" name="Rectangle 6">
            <a:extLst>
              <a:ext uri="{FF2B5EF4-FFF2-40B4-BE49-F238E27FC236}">
                <a16:creationId xmlns:a16="http://schemas.microsoft.com/office/drawing/2014/main" id="{4DA9BE70-1346-2C40-BAA3-37279461BD94}"/>
              </a:ext>
            </a:extLst>
          </p:cNvPr>
          <p:cNvSpPr/>
          <p:nvPr/>
        </p:nvSpPr>
        <p:spPr>
          <a:xfrm>
            <a:off x="1312247" y="1933697"/>
            <a:ext cx="10332720" cy="2862322"/>
          </a:xfrm>
          <a:prstGeom prst="rect">
            <a:avLst/>
          </a:prstGeom>
        </p:spPr>
        <p:txBody>
          <a:bodyPr wrap="square" lIns="91440" tIns="45720" rIns="91440" bIns="45720" anchor="t">
            <a:spAutoFit/>
          </a:bodyPr>
          <a:lstStyle/>
          <a:p>
            <a:pPr marL="342900" indent="-342900" defTabSz="685800">
              <a:spcBef>
                <a:spcPts val="600"/>
              </a:spcBef>
              <a:buFont typeface="Arial"/>
              <a:buChar char="•"/>
              <a:defRPr/>
            </a:pPr>
            <a:r>
              <a:rPr lang="en-US" sz="3200" dirty="0">
                <a:latin typeface="ITC Franklin Gothic Std Book"/>
              </a:rPr>
              <a:t>Project overview </a:t>
            </a:r>
          </a:p>
          <a:p>
            <a:pPr marL="342900" indent="-342900" defTabSz="685800">
              <a:spcBef>
                <a:spcPts val="600"/>
              </a:spcBef>
              <a:buFont typeface="Arial"/>
              <a:buChar char="•"/>
              <a:defRPr/>
            </a:pPr>
            <a:endParaRPr lang="en-US" sz="3200" dirty="0">
              <a:latin typeface="ITC Franklin Gothic Std Book"/>
            </a:endParaRPr>
          </a:p>
          <a:p>
            <a:pPr marL="342900" indent="-342900" defTabSz="685800">
              <a:spcBef>
                <a:spcPts val="600"/>
              </a:spcBef>
              <a:buFont typeface="Arial"/>
              <a:buChar char="•"/>
              <a:defRPr/>
            </a:pPr>
            <a:r>
              <a:rPr lang="en-US" sz="3200" dirty="0">
                <a:latin typeface="ITC Franklin Gothic Std Book"/>
              </a:rPr>
              <a:t>Qualitative and document analysis</a:t>
            </a:r>
          </a:p>
          <a:p>
            <a:pPr marL="342900" indent="-342900" defTabSz="685800">
              <a:spcBef>
                <a:spcPts val="600"/>
              </a:spcBef>
              <a:buFont typeface="Arial"/>
              <a:buChar char="•"/>
              <a:defRPr/>
            </a:pPr>
            <a:endParaRPr lang="en-US" sz="3200" dirty="0">
              <a:latin typeface="ITC Franklin Gothic Std Book"/>
            </a:endParaRPr>
          </a:p>
          <a:p>
            <a:pPr marL="342900" indent="-342900" defTabSz="685800">
              <a:spcBef>
                <a:spcPts val="600"/>
              </a:spcBef>
              <a:buFont typeface="Arial"/>
              <a:buChar char="•"/>
              <a:defRPr/>
            </a:pPr>
            <a:r>
              <a:rPr lang="en-US" sz="3200" dirty="0">
                <a:latin typeface="ITC Franklin Gothic Std Book"/>
              </a:rPr>
              <a:t>Ongoing modeling work</a:t>
            </a:r>
            <a:endParaRPr lang="en-US" sz="3200" i="0" u="none" strike="noStrike" kern="1200" cap="none" spc="0" normalizeH="0" baseline="0" noProof="0" dirty="0">
              <a:ln>
                <a:noFill/>
              </a:ln>
              <a:solidFill>
                <a:srgbClr val="FF0000"/>
              </a:solidFill>
              <a:effectLst/>
              <a:uLnTx/>
              <a:uFillTx/>
              <a:latin typeface="ITC Franklin Gothic Std Book"/>
              <a:ea typeface="MS PGothic" pitchFamily="34" charset="-128"/>
              <a:cs typeface="Arial" panose="020B0604020202020204" pitchFamily="34" charset="0"/>
            </a:endParaRPr>
          </a:p>
        </p:txBody>
      </p:sp>
    </p:spTree>
    <p:extLst>
      <p:ext uri="{BB962C8B-B14F-4D97-AF65-F5344CB8AC3E}">
        <p14:creationId xmlns:p14="http://schemas.microsoft.com/office/powerpoint/2010/main" val="3871393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panose="020B0504030503020204" pitchFamily="34" charset="0"/>
                <a:ea typeface="+mn-ea"/>
                <a:cs typeface="+mn-cs"/>
              </a:rPr>
              <a:t>Predictive Models for Performance</a:t>
            </a:r>
          </a:p>
        </p:txBody>
      </p:sp>
      <p:sp>
        <p:nvSpPr>
          <p:cNvPr id="4" name="Content Placeholder 2">
            <a:extLst>
              <a:ext uri="{FF2B5EF4-FFF2-40B4-BE49-F238E27FC236}">
                <a16:creationId xmlns:a16="http://schemas.microsoft.com/office/drawing/2014/main" id="{70574E9B-9227-6346-99BC-0BCD8B66126F}"/>
              </a:ext>
            </a:extLst>
          </p:cNvPr>
          <p:cNvSpPr txBox="1">
            <a:spLocks/>
          </p:cNvSpPr>
          <p:nvPr/>
        </p:nvSpPr>
        <p:spPr>
          <a:xfrm>
            <a:off x="717443" y="893233"/>
            <a:ext cx="10515600" cy="517567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2060"/>
                </a:solidFill>
              </a:rPr>
              <a:t>Identify surrogate measures of performance as response variable, e.g. </a:t>
            </a:r>
            <a:endParaRPr lang="en-US" dirty="0">
              <a:solidFill>
                <a:srgbClr val="002060"/>
              </a:solidFill>
              <a:cs typeface="Calibri"/>
            </a:endParaRPr>
          </a:p>
          <a:p>
            <a:pPr lvl="1"/>
            <a:r>
              <a:rPr lang="en-US" dirty="0">
                <a:solidFill>
                  <a:srgbClr val="002060"/>
                </a:solidFill>
              </a:rPr>
              <a:t>First term Attrition of Army Enlisted Soldiers (binary response)</a:t>
            </a:r>
            <a:endParaRPr lang="en-US" dirty="0">
              <a:solidFill>
                <a:srgbClr val="002060"/>
              </a:solidFill>
              <a:cs typeface="Calibri"/>
            </a:endParaRPr>
          </a:p>
          <a:p>
            <a:pPr lvl="1"/>
            <a:r>
              <a:rPr lang="en-US" dirty="0">
                <a:solidFill>
                  <a:srgbClr val="002060"/>
                </a:solidFill>
              </a:rPr>
              <a:t>Time to promotion to given rank e.g., E6, E7 (ordinal response with k level)</a:t>
            </a:r>
            <a:endParaRPr lang="en-US" dirty="0">
              <a:solidFill>
                <a:srgbClr val="002060"/>
              </a:solidFill>
              <a:cs typeface="Calibri"/>
            </a:endParaRPr>
          </a:p>
          <a:p>
            <a:pPr lvl="1"/>
            <a:r>
              <a:rPr lang="en-US" dirty="0">
                <a:solidFill>
                  <a:srgbClr val="002060"/>
                </a:solidFill>
              </a:rPr>
              <a:t>Other measures (e.g., evaluation reports)</a:t>
            </a:r>
            <a:endParaRPr lang="en-US" dirty="0">
              <a:solidFill>
                <a:srgbClr val="002060"/>
              </a:solidFill>
              <a:cs typeface="Calibri"/>
            </a:endParaRPr>
          </a:p>
          <a:p>
            <a:r>
              <a:rPr lang="en-US" dirty="0">
                <a:solidFill>
                  <a:srgbClr val="002060"/>
                </a:solidFill>
              </a:rPr>
              <a:t>Identify sources for predictors</a:t>
            </a:r>
            <a:endParaRPr lang="en-US" dirty="0">
              <a:solidFill>
                <a:srgbClr val="002060"/>
              </a:solidFill>
              <a:cs typeface="Calibri"/>
            </a:endParaRPr>
          </a:p>
          <a:p>
            <a:pPr lvl="1"/>
            <a:r>
              <a:rPr lang="en-US" dirty="0">
                <a:solidFill>
                  <a:srgbClr val="002060"/>
                </a:solidFill>
              </a:rPr>
              <a:t>GAT and TAPAS</a:t>
            </a:r>
            <a:endParaRPr lang="en-US" dirty="0">
              <a:solidFill>
                <a:srgbClr val="002060"/>
              </a:solidFill>
              <a:cs typeface="Calibri"/>
            </a:endParaRPr>
          </a:p>
          <a:p>
            <a:pPr lvl="1"/>
            <a:r>
              <a:rPr lang="en-US" dirty="0">
                <a:solidFill>
                  <a:srgbClr val="002060"/>
                </a:solidFill>
              </a:rPr>
              <a:t>Demographics and military history</a:t>
            </a:r>
            <a:endParaRPr lang="en-US" dirty="0">
              <a:solidFill>
                <a:srgbClr val="002060"/>
              </a:solidFill>
              <a:cs typeface="Calibri"/>
            </a:endParaRPr>
          </a:p>
          <a:p>
            <a:pPr lvl="1"/>
            <a:r>
              <a:rPr lang="en-US" dirty="0">
                <a:solidFill>
                  <a:srgbClr val="002060"/>
                </a:solidFill>
              </a:rPr>
              <a:t>Other sources?</a:t>
            </a:r>
            <a:endParaRPr lang="en-US" dirty="0">
              <a:solidFill>
                <a:srgbClr val="002060"/>
              </a:solidFill>
              <a:cs typeface="Calibri"/>
            </a:endParaRPr>
          </a:p>
          <a:p>
            <a:r>
              <a:rPr lang="en-US" dirty="0">
                <a:solidFill>
                  <a:srgbClr val="002060"/>
                </a:solidFill>
              </a:rPr>
              <a:t>Choose modeling approach</a:t>
            </a:r>
            <a:endParaRPr lang="en-US" dirty="0">
              <a:solidFill>
                <a:srgbClr val="002060"/>
              </a:solidFill>
              <a:cs typeface="Calibri"/>
            </a:endParaRPr>
          </a:p>
          <a:p>
            <a:pPr lvl="1"/>
            <a:r>
              <a:rPr lang="en-US" dirty="0">
                <a:solidFill>
                  <a:srgbClr val="002060"/>
                </a:solidFill>
              </a:rPr>
              <a:t>Regression approach: Generalized linear model, logistic regression for binary response, ordinal regression for ordinal response</a:t>
            </a:r>
            <a:endParaRPr lang="en-US" dirty="0">
              <a:solidFill>
                <a:srgbClr val="002060"/>
              </a:solidFill>
              <a:cs typeface="Calibri"/>
            </a:endParaRPr>
          </a:p>
          <a:p>
            <a:pPr lvl="1"/>
            <a:r>
              <a:rPr lang="en-US" dirty="0">
                <a:solidFill>
                  <a:srgbClr val="002060"/>
                </a:solidFill>
              </a:rPr>
              <a:t>Classification approach: large margin classifier such as Support Vector Machine (SVM), decision tree learning (Random Forest), artificial neural networks, boosting (AdaBoost)</a:t>
            </a:r>
            <a:endParaRPr lang="en-US" dirty="0">
              <a:solidFill>
                <a:srgbClr val="002060"/>
              </a:solidFill>
              <a:cs typeface="Calibri"/>
            </a:endParaRPr>
          </a:p>
          <a:p>
            <a:pPr lvl="1"/>
            <a:endParaRPr lang="en-US" dirty="0">
              <a:solidFill>
                <a:srgbClr val="002060"/>
              </a:solidFill>
              <a:cs typeface="Calibri"/>
            </a:endParaRPr>
          </a:p>
        </p:txBody>
      </p:sp>
    </p:spTree>
    <p:extLst>
      <p:ext uri="{BB962C8B-B14F-4D97-AF65-F5344CB8AC3E}">
        <p14:creationId xmlns:p14="http://schemas.microsoft.com/office/powerpoint/2010/main" val="314643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panose="020B0504030503020204" pitchFamily="34" charset="0"/>
                <a:ea typeface="+mn-ea"/>
                <a:cs typeface="+mn-cs"/>
              </a:rPr>
              <a:t>Challenges and Possible Solutions</a:t>
            </a:r>
          </a:p>
        </p:txBody>
      </p:sp>
      <p:sp>
        <p:nvSpPr>
          <p:cNvPr id="4" name="Content Placeholder 5">
            <a:extLst>
              <a:ext uri="{FF2B5EF4-FFF2-40B4-BE49-F238E27FC236}">
                <a16:creationId xmlns:a16="http://schemas.microsoft.com/office/drawing/2014/main" id="{9A897A9D-FF2D-AC45-B2CA-83A4FA980CA8}"/>
              </a:ext>
            </a:extLst>
          </p:cNvPr>
          <p:cNvSpPr txBox="1">
            <a:spLocks/>
          </p:cNvSpPr>
          <p:nvPr/>
        </p:nvSpPr>
        <p:spPr>
          <a:xfrm>
            <a:off x="838200" y="1009005"/>
            <a:ext cx="10515600" cy="50119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2060"/>
                </a:solidFill>
              </a:rPr>
              <a:t>High dimensional explanatory variables from GAT and other sources with potential collinearity </a:t>
            </a:r>
            <a:endParaRPr lang="en-US">
              <a:solidFill>
                <a:srgbClr val="002060"/>
              </a:solidFill>
              <a:cs typeface="Calibri"/>
            </a:endParaRPr>
          </a:p>
          <a:p>
            <a:pPr marL="914400" lvl="1" indent="-457200">
              <a:buFont typeface="+mj-lt"/>
              <a:buAutoNum type="arabicPeriod"/>
            </a:pPr>
            <a:r>
              <a:rPr lang="en-US">
                <a:solidFill>
                  <a:srgbClr val="002060"/>
                </a:solidFill>
              </a:rPr>
              <a:t>Manually construct indexes for different (ideally orthogonal) aspects of human/social dimension of soldier </a:t>
            </a:r>
            <a:endParaRPr lang="en-US">
              <a:solidFill>
                <a:srgbClr val="002060"/>
              </a:solidFill>
              <a:cs typeface="Calibri"/>
            </a:endParaRPr>
          </a:p>
          <a:p>
            <a:pPr marL="914400" lvl="1" indent="-457200">
              <a:buFont typeface="+mj-lt"/>
              <a:buAutoNum type="arabicPeriod"/>
            </a:pPr>
            <a:r>
              <a:rPr lang="en-US">
                <a:solidFill>
                  <a:srgbClr val="002060"/>
                </a:solidFill>
              </a:rPr>
              <a:t>Various modern variable selection approaches such as LASSO, SCAD, adaptive LASSO.</a:t>
            </a:r>
            <a:endParaRPr lang="en-US">
              <a:solidFill>
                <a:srgbClr val="002060"/>
              </a:solidFill>
              <a:cs typeface="Calibri"/>
            </a:endParaRPr>
          </a:p>
          <a:p>
            <a:pPr marL="914400" lvl="1" indent="-457200">
              <a:buFont typeface="+mj-lt"/>
              <a:buAutoNum type="arabicPeriod"/>
            </a:pPr>
            <a:r>
              <a:rPr lang="en-US">
                <a:solidFill>
                  <a:srgbClr val="002060"/>
                </a:solidFill>
              </a:rPr>
              <a:t>A combination of both 1 and 2</a:t>
            </a:r>
            <a:endParaRPr lang="en-US">
              <a:solidFill>
                <a:srgbClr val="002060"/>
              </a:solidFill>
              <a:cs typeface="Calibri"/>
            </a:endParaRPr>
          </a:p>
          <a:p>
            <a:r>
              <a:rPr lang="en-US">
                <a:solidFill>
                  <a:srgbClr val="002060"/>
                </a:solidFill>
              </a:rPr>
              <a:t>Temporal dynamics </a:t>
            </a:r>
            <a:endParaRPr lang="en-US">
              <a:solidFill>
                <a:srgbClr val="002060"/>
              </a:solidFill>
              <a:cs typeface="Calibri"/>
            </a:endParaRPr>
          </a:p>
          <a:p>
            <a:pPr marL="971550" lvl="1" indent="-514350">
              <a:buFont typeface="+mj-lt"/>
              <a:buAutoNum type="arabicPeriod"/>
            </a:pPr>
            <a:r>
              <a:rPr lang="en-US">
                <a:solidFill>
                  <a:srgbClr val="002060"/>
                </a:solidFill>
              </a:rPr>
              <a:t>Some of the variables (i.e., GAT) are measured annually. Can the temporal variation of such measure provide more insight to predict performance?</a:t>
            </a:r>
            <a:endParaRPr lang="en-US">
              <a:solidFill>
                <a:srgbClr val="002060"/>
              </a:solidFill>
              <a:cs typeface="Calibri"/>
            </a:endParaRPr>
          </a:p>
          <a:p>
            <a:pPr marL="971550" lvl="1" indent="-514350">
              <a:buFont typeface="+mj-lt"/>
              <a:buAutoNum type="arabicPeriod"/>
            </a:pPr>
            <a:r>
              <a:rPr lang="en-US">
                <a:solidFill>
                  <a:srgbClr val="002060"/>
                </a:solidFill>
              </a:rPr>
              <a:t>Modeling tools include time series model, functional linear model.</a:t>
            </a:r>
            <a:endParaRPr lang="en-US">
              <a:solidFill>
                <a:srgbClr val="002060"/>
              </a:solidFill>
              <a:cs typeface="Calibri"/>
            </a:endParaRPr>
          </a:p>
          <a:p>
            <a:pPr marL="971550" lvl="1" indent="-514350">
              <a:buFont typeface="+mj-lt"/>
              <a:buAutoNum type="arabicPeriod"/>
            </a:pPr>
            <a:r>
              <a:rPr lang="en-US">
                <a:solidFill>
                  <a:srgbClr val="002060"/>
                </a:solidFill>
              </a:rPr>
              <a:t>Is there enough temporal variation in the data to do such analysis?</a:t>
            </a:r>
            <a:endParaRPr lang="en-US">
              <a:solidFill>
                <a:srgbClr val="002060"/>
              </a:solidFill>
              <a:cs typeface="Calibri"/>
            </a:endParaRPr>
          </a:p>
          <a:p>
            <a:pPr marL="971550" lvl="1" indent="-514350">
              <a:buFont typeface="+mj-lt"/>
              <a:buAutoNum type="arabicPeriod"/>
            </a:pPr>
            <a:endParaRPr lang="en-US">
              <a:solidFill>
                <a:srgbClr val="002060"/>
              </a:solidFill>
              <a:cs typeface="Calibri"/>
            </a:endParaRPr>
          </a:p>
          <a:p>
            <a:endParaRPr lang="en-US">
              <a:solidFill>
                <a:srgbClr val="002060"/>
              </a:solidFill>
              <a:cs typeface="Calibri"/>
            </a:endParaRPr>
          </a:p>
          <a:p>
            <a:pPr lvl="1"/>
            <a:endParaRPr lang="en-US">
              <a:solidFill>
                <a:srgbClr val="002060"/>
              </a:solidFill>
              <a:cs typeface="Calibri"/>
            </a:endParaRPr>
          </a:p>
        </p:txBody>
      </p:sp>
    </p:spTree>
    <p:extLst>
      <p:ext uri="{BB962C8B-B14F-4D97-AF65-F5344CB8AC3E}">
        <p14:creationId xmlns:p14="http://schemas.microsoft.com/office/powerpoint/2010/main" val="1823310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19CDA00-F490-441C-AAA0-66DE3934C84B}"/>
              </a:ext>
            </a:extLst>
          </p:cNvPr>
          <p:cNvSpPr txBox="1">
            <a:spLocks/>
          </p:cNvSpPr>
          <p:nvPr/>
        </p:nvSpPr>
        <p:spPr>
          <a:xfrm>
            <a:off x="-106017" y="918614"/>
            <a:ext cx="12192000" cy="457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4400" b="1" i="0" u="none" strike="noStrike" kern="1200" cap="none" spc="0" normalizeH="0" baseline="0" noProof="0">
                <a:ln>
                  <a:noFill/>
                </a:ln>
                <a:solidFill>
                  <a:srgbClr val="DF6103"/>
                </a:solidFill>
                <a:effectLst/>
                <a:uLnTx/>
                <a:uFillTx/>
                <a:latin typeface="ITC Franklin Gothic Std Book" panose="020B0504030503020204" pitchFamily="34" charset="0"/>
                <a:ea typeface="+mn-ea"/>
                <a:cs typeface="+mn-cs"/>
              </a:rPr>
              <a:t>Thoughts and Discussion</a:t>
            </a:r>
          </a:p>
        </p:txBody>
      </p:sp>
      <p:grpSp>
        <p:nvGrpSpPr>
          <p:cNvPr id="2" name="Group 1">
            <a:extLst>
              <a:ext uri="{FF2B5EF4-FFF2-40B4-BE49-F238E27FC236}">
                <a16:creationId xmlns:a16="http://schemas.microsoft.com/office/drawing/2014/main" id="{E512778A-3D2F-B143-A2AF-75F669F0C936}"/>
              </a:ext>
            </a:extLst>
          </p:cNvPr>
          <p:cNvGrpSpPr/>
          <p:nvPr/>
        </p:nvGrpSpPr>
        <p:grpSpPr>
          <a:xfrm>
            <a:off x="4615623" y="2637803"/>
            <a:ext cx="2666999" cy="2300287"/>
            <a:chOff x="4957763" y="2081213"/>
            <a:chExt cx="2666999" cy="2300287"/>
          </a:xfrm>
        </p:grpSpPr>
        <p:pic>
          <p:nvPicPr>
            <p:cNvPr id="15" name="Picture 14" descr="Shape&#10;&#10;Description automatically generated with low confidence">
              <a:extLst>
                <a:ext uri="{FF2B5EF4-FFF2-40B4-BE49-F238E27FC236}">
                  <a16:creationId xmlns:a16="http://schemas.microsoft.com/office/drawing/2014/main" id="{ECB5E160-46B3-4B3B-B44B-1D2975537512}"/>
                </a:ext>
              </a:extLst>
            </p:cNvPr>
            <p:cNvPicPr>
              <a:picLocks noChangeAspect="1"/>
            </p:cNvPicPr>
            <p:nvPr/>
          </p:nvPicPr>
          <p:blipFill>
            <a:blip r:embed="rId3"/>
            <a:stretch>
              <a:fillRect/>
            </a:stretch>
          </p:blipFill>
          <p:spPr>
            <a:xfrm>
              <a:off x="5400675" y="2667000"/>
              <a:ext cx="1714500" cy="1714500"/>
            </a:xfrm>
            <a:prstGeom prst="rect">
              <a:avLst/>
            </a:prstGeom>
          </p:spPr>
        </p:pic>
        <p:sp>
          <p:nvSpPr>
            <p:cNvPr id="16" name="Speech Bubble: Oval 15">
              <a:extLst>
                <a:ext uri="{FF2B5EF4-FFF2-40B4-BE49-F238E27FC236}">
                  <a16:creationId xmlns:a16="http://schemas.microsoft.com/office/drawing/2014/main" id="{F4A81B82-FC3C-4F09-95E1-5D15A75ACEF5}"/>
                </a:ext>
              </a:extLst>
            </p:cNvPr>
            <p:cNvSpPr/>
            <p:nvPr/>
          </p:nvSpPr>
          <p:spPr>
            <a:xfrm>
              <a:off x="6286500" y="2081213"/>
              <a:ext cx="609600" cy="585787"/>
            </a:xfrm>
            <a:prstGeom prst="wedgeEllipse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peech Bubble: Oval 37">
              <a:extLst>
                <a:ext uri="{FF2B5EF4-FFF2-40B4-BE49-F238E27FC236}">
                  <a16:creationId xmlns:a16="http://schemas.microsoft.com/office/drawing/2014/main" id="{C9B2F7C8-22F8-4249-B713-2B94A51A613E}"/>
                </a:ext>
              </a:extLst>
            </p:cNvPr>
            <p:cNvSpPr/>
            <p:nvPr/>
          </p:nvSpPr>
          <p:spPr>
            <a:xfrm>
              <a:off x="7015162" y="3067050"/>
              <a:ext cx="609600" cy="585787"/>
            </a:xfrm>
            <a:prstGeom prst="wedgeEllipseCallout">
              <a:avLst>
                <a:gd name="adj1" fmla="val -56771"/>
                <a:gd name="adj2" fmla="val 608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peech Bubble: Oval 39">
              <a:extLst>
                <a:ext uri="{FF2B5EF4-FFF2-40B4-BE49-F238E27FC236}">
                  <a16:creationId xmlns:a16="http://schemas.microsoft.com/office/drawing/2014/main" id="{A41FAE51-0AC2-43A9-AAB7-67435296E240}"/>
                </a:ext>
              </a:extLst>
            </p:cNvPr>
            <p:cNvSpPr/>
            <p:nvPr/>
          </p:nvSpPr>
          <p:spPr>
            <a:xfrm>
              <a:off x="4957763" y="3019425"/>
              <a:ext cx="609600" cy="585787"/>
            </a:xfrm>
            <a:prstGeom prst="wedgeEllipseCallout">
              <a:avLst>
                <a:gd name="adj1" fmla="val 51823"/>
                <a:gd name="adj2" fmla="val 592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3">
            <a:extLst>
              <a:ext uri="{FF2B5EF4-FFF2-40B4-BE49-F238E27FC236}">
                <a16:creationId xmlns:a16="http://schemas.microsoft.com/office/drawing/2014/main" id="{66E17E48-B743-3947-B8B9-9796BFC0D1B3}"/>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0F418C06-167A-E646-9EF6-18275B625F6B}" type="slidenum">
              <a:rPr lang="en-US" sz="1400" smtClean="0">
                <a:solidFill>
                  <a:prstClr val="black"/>
                </a:solidFill>
                <a:latin typeface="ITC Franklin Gothic Std Bk XCp"/>
              </a:rPr>
              <a:pPr>
                <a:defRPr/>
              </a:pPr>
              <a:t>23</a:t>
            </a:fld>
            <a:endParaRPr lang="en-US" sz="1400">
              <a:solidFill>
                <a:prstClr val="black"/>
              </a:solidFill>
              <a:latin typeface="ITC Franklin Gothic Std Bk XCp"/>
            </a:endParaRPr>
          </a:p>
        </p:txBody>
      </p:sp>
    </p:spTree>
    <p:extLst>
      <p:ext uri="{BB962C8B-B14F-4D97-AF65-F5344CB8AC3E}">
        <p14:creationId xmlns:p14="http://schemas.microsoft.com/office/powerpoint/2010/main" val="260995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2490548"/>
            <a:ext cx="11814048" cy="1450133"/>
          </a:xfrm>
        </p:spPr>
        <p:txBody>
          <a:bodyPr/>
          <a:lstStyle/>
          <a:p>
            <a:pPr>
              <a:lnSpc>
                <a:spcPct val="100000"/>
              </a:lnSpc>
            </a:pPr>
            <a:r>
              <a:rPr lang="en-US" sz="4400">
                <a:solidFill>
                  <a:srgbClr val="FFFFFF"/>
                </a:solidFill>
                <a:latin typeface="ITC Franklin Gothic Std Book" panose="020B0504030503020204" pitchFamily="34" charset="0"/>
              </a:rPr>
              <a:t>Additional </a:t>
            </a:r>
            <a:r>
              <a:rPr lang="en-US" sz="4400" err="1">
                <a:solidFill>
                  <a:srgbClr val="FFFFFF"/>
                </a:solidFill>
                <a:latin typeface="ITC Franklin Gothic Std Book" panose="020B0504030503020204" pitchFamily="34" charset="0"/>
              </a:rPr>
              <a:t>SLides</a:t>
            </a:r>
            <a:endParaRPr lang="en-US" sz="4400">
              <a:solidFill>
                <a:srgbClr val="FFFFFF"/>
              </a:solidFill>
              <a:latin typeface="ITC Franklin Gothic Std Book" panose="020B0504030503020204" pitchFamily="34" charset="0"/>
            </a:endParaRPr>
          </a:p>
          <a:p>
            <a:endParaRPr lang="en-US"/>
          </a:p>
        </p:txBody>
      </p:sp>
    </p:spTree>
    <p:extLst>
      <p:ext uri="{BB962C8B-B14F-4D97-AF65-F5344CB8AC3E}">
        <p14:creationId xmlns:p14="http://schemas.microsoft.com/office/powerpoint/2010/main" val="98638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panose="020B0504030503020204" pitchFamily="34" charset="0"/>
                <a:ea typeface="+mn-ea"/>
                <a:cs typeface="+mn-cs"/>
              </a:rPr>
              <a:t>Future Steps – Causal Inference</a:t>
            </a:r>
          </a:p>
        </p:txBody>
      </p:sp>
      <p:sp>
        <p:nvSpPr>
          <p:cNvPr id="4" name="Content Placeholder 2">
            <a:extLst>
              <a:ext uri="{FF2B5EF4-FFF2-40B4-BE49-F238E27FC236}">
                <a16:creationId xmlns:a16="http://schemas.microsoft.com/office/drawing/2014/main" id="{2CDB18BA-1E9B-D341-9D14-4AEDD8A9C5DE}"/>
              </a:ext>
            </a:extLst>
          </p:cNvPr>
          <p:cNvSpPr txBox="1">
            <a:spLocks/>
          </p:cNvSpPr>
          <p:nvPr/>
        </p:nvSpPr>
        <p:spPr>
          <a:xfrm>
            <a:off x="838200" y="1253331"/>
            <a:ext cx="10515600" cy="435133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2060"/>
                </a:solidFill>
              </a:rPr>
              <a:t>Modeling interactions between personal traits (physical/psychological/social) and performance.</a:t>
            </a:r>
            <a:endParaRPr lang="en-US">
              <a:solidFill>
                <a:srgbClr val="002060"/>
              </a:solidFill>
              <a:cs typeface="Calibri"/>
            </a:endParaRPr>
          </a:p>
          <a:p>
            <a:r>
              <a:rPr lang="en-US">
                <a:solidFill>
                  <a:srgbClr val="002060"/>
                </a:solidFill>
              </a:rPr>
              <a:t>Challenges: For each Soldier we only observe one outcome from multiple possible career outcomes, and career choice is likely not independent to personal traits.</a:t>
            </a:r>
            <a:endParaRPr lang="en-US">
              <a:solidFill>
                <a:srgbClr val="002060"/>
              </a:solidFill>
              <a:cs typeface="Calibri"/>
            </a:endParaRPr>
          </a:p>
          <a:p>
            <a:r>
              <a:rPr lang="en-US">
                <a:solidFill>
                  <a:srgbClr val="002060"/>
                </a:solidFill>
              </a:rPr>
              <a:t>Counterfactual model of causal effects and other causal inference approaches may be used.</a:t>
            </a:r>
            <a:endParaRPr lang="en-US">
              <a:solidFill>
                <a:srgbClr val="002060"/>
              </a:solidFill>
              <a:cs typeface="Calibri"/>
            </a:endParaRPr>
          </a:p>
          <a:p>
            <a:r>
              <a:rPr lang="en-US">
                <a:solidFill>
                  <a:srgbClr val="002060"/>
                </a:solidFill>
              </a:rPr>
              <a:t>Doubly Robust estimation approach to guard against misspecification of outcome model and propensity model</a:t>
            </a:r>
            <a:endParaRPr lang="en-US">
              <a:solidFill>
                <a:srgbClr val="002060"/>
              </a:solidFill>
              <a:cs typeface="Calibri"/>
            </a:endParaRPr>
          </a:p>
          <a:p>
            <a:r>
              <a:rPr lang="en-US">
                <a:solidFill>
                  <a:srgbClr val="002060"/>
                </a:solidFill>
              </a:rPr>
              <a:t>Designed experiments may be used to evaluate effectiveness of intervention and draw definitive causal inference. </a:t>
            </a:r>
            <a:endParaRPr lang="en-US">
              <a:solidFill>
                <a:srgbClr val="002060"/>
              </a:solidFill>
              <a:cs typeface="Calibri"/>
            </a:endParaRPr>
          </a:p>
          <a:p>
            <a:pPr lvl="1"/>
            <a:endParaRPr lang="en-US">
              <a:solidFill>
                <a:srgbClr val="002060"/>
              </a:solidFill>
              <a:cs typeface="Calibri"/>
            </a:endParaRPr>
          </a:p>
          <a:p>
            <a:pPr lvl="1"/>
            <a:endParaRPr lang="en-US">
              <a:solidFill>
                <a:srgbClr val="002060"/>
              </a:solidFill>
              <a:cs typeface="Calibri"/>
            </a:endParaRPr>
          </a:p>
        </p:txBody>
      </p:sp>
    </p:spTree>
    <p:extLst>
      <p:ext uri="{BB962C8B-B14F-4D97-AF65-F5344CB8AC3E}">
        <p14:creationId xmlns:p14="http://schemas.microsoft.com/office/powerpoint/2010/main" val="347117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 descr="Full article: The role of community context and psychological well-being  for physical health: A dyadic study of military couples">
            <a:extLst>
              <a:ext uri="{FF2B5EF4-FFF2-40B4-BE49-F238E27FC236}">
                <a16:creationId xmlns:a16="http://schemas.microsoft.com/office/drawing/2014/main" id="{2E543402-DC9D-49BD-9014-438B3BDC96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1406" y="1756127"/>
            <a:ext cx="2139144" cy="28521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0" y="165980"/>
            <a:ext cx="12192000" cy="457200"/>
          </a:xfrm>
        </p:spPr>
        <p:txBody>
          <a:bodyPr/>
          <a:lstStyle/>
          <a:p>
            <a:r>
              <a:rPr lang="en-US" sz="4400" b="1">
                <a:solidFill>
                  <a:srgbClr val="ED7D31"/>
                </a:solidFill>
                <a:latin typeface="ITC Franklin Gothic Std Book" panose="020B0504030503020204" pitchFamily="34" charset="0"/>
              </a:rPr>
              <a:t>Longitudinal Stability of the GAT</a:t>
            </a:r>
          </a:p>
        </p:txBody>
      </p:sp>
      <p:sp>
        <p:nvSpPr>
          <p:cNvPr id="17" name="Rectangle 16">
            <a:extLst>
              <a:ext uri="{FF2B5EF4-FFF2-40B4-BE49-F238E27FC236}">
                <a16:creationId xmlns:a16="http://schemas.microsoft.com/office/drawing/2014/main" id="{3E0788F1-C485-444E-A5E9-9364513F104E}"/>
              </a:ext>
            </a:extLst>
          </p:cNvPr>
          <p:cNvSpPr/>
          <p:nvPr/>
        </p:nvSpPr>
        <p:spPr>
          <a:xfrm>
            <a:off x="2721177" y="5379323"/>
            <a:ext cx="6749646" cy="1392689"/>
          </a:xfrm>
          <a:prstGeom prst="rect">
            <a:avLst/>
          </a:prstGeom>
          <a:ln w="19050">
            <a:solidFill>
              <a:srgbClr val="002060"/>
            </a:solidFill>
          </a:ln>
        </p:spPr>
        <p:txBody>
          <a:bodyPr wrap="square">
            <a:spAutoFit/>
          </a:bodyPr>
          <a:lstStyle/>
          <a:p>
            <a:pPr marL="0" marR="0" lvl="1" indent="0" algn="l" defTabSz="685800"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Products &amp; Transitions:</a:t>
            </a:r>
          </a:p>
          <a:p>
            <a:pPr marL="742950" marR="0" lvl="1" indent="-2857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Comprehensive GAT ARI Tech Report (in DTIC: AD1147839, ARI TR 1397)</a:t>
            </a:r>
          </a:p>
          <a:p>
            <a:pPr marL="742950" marR="0" lvl="1" indent="-2857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Extracted analysis of the GAT (in press at </a:t>
            </a:r>
            <a:r>
              <a:rPr kumimoji="0" lang="en-US" sz="1400" b="0" i="1"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Military Psychology</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
            </a:r>
          </a:p>
          <a:p>
            <a:pPr marL="742950" marR="0" lvl="1" indent="-2857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Draft of </a:t>
            </a:r>
            <a:r>
              <a:rPr kumimoji="0" lang="en-US" sz="1400" b="0" i="1"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Mil Psych</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paper provided to the Army Resilience Directorate (ARD)</a:t>
            </a:r>
          </a:p>
          <a:p>
            <a:pPr marL="742950" marR="0" lvl="1" indent="-2857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Participation in Azimuth Check Steering Committee for redesign</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sp>
        <p:nvSpPr>
          <p:cNvPr id="21" name="Rectangle 20">
            <a:extLst>
              <a:ext uri="{FF2B5EF4-FFF2-40B4-BE49-F238E27FC236}">
                <a16:creationId xmlns:a16="http://schemas.microsoft.com/office/drawing/2014/main" id="{A5957F84-7489-46CF-A77B-4FF2D07DB9C6}"/>
              </a:ext>
            </a:extLst>
          </p:cNvPr>
          <p:cNvSpPr/>
          <p:nvPr/>
        </p:nvSpPr>
        <p:spPr>
          <a:xfrm>
            <a:off x="344052" y="1013184"/>
            <a:ext cx="9641642" cy="4339650"/>
          </a:xfrm>
          <a:prstGeom prst="rect">
            <a:avLst/>
          </a:prstGeom>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Problem</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The Global Assessment Tool (GAT) is measured annually, but the longitudinal psychometrics of the tool are undocumented</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How</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Examine whether GAT measures change over time at the population-level (e.g., mean-level changes, rank-order changes) and individual-level (e.g., reliable change).</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Methods</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t-tests, RM-ANOVA, RM-MLM, RM-SEM, reliable change index</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Payoff</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This research helps inform the psychometric characteristic of the GAT measures and how to integrate them into performance models.</a:t>
            </a:r>
          </a:p>
        </p:txBody>
      </p:sp>
      <p:sp>
        <p:nvSpPr>
          <p:cNvPr id="7" name="Slide Number Placeholder 3">
            <a:extLst>
              <a:ext uri="{FF2B5EF4-FFF2-40B4-BE49-F238E27FC236}">
                <a16:creationId xmlns:a16="http://schemas.microsoft.com/office/drawing/2014/main" id="{2CC0B51D-E015-9143-9B3C-DA994EBEA883}"/>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364259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11248"/>
            <a:ext cx="12192000" cy="457200"/>
          </a:xfrm>
        </p:spPr>
        <p:txBody>
          <a:bodyPr/>
          <a:lstStyle/>
          <a:p>
            <a:r>
              <a:rPr lang="en-US" sz="4400" b="1">
                <a:solidFill>
                  <a:srgbClr val="ED7D31"/>
                </a:solidFill>
                <a:latin typeface="ITC Franklin Gothic Std Book" panose="020B0504030503020204" pitchFamily="34" charset="0"/>
              </a:rPr>
              <a:t>GAT Stability – Selected Results</a:t>
            </a:r>
          </a:p>
        </p:txBody>
      </p:sp>
      <p:sp>
        <p:nvSpPr>
          <p:cNvPr id="6" name="Rectangle 5"/>
          <p:cNvSpPr/>
          <p:nvPr/>
        </p:nvSpPr>
        <p:spPr>
          <a:xfrm>
            <a:off x="935913" y="1057129"/>
            <a:ext cx="10833652" cy="1308050"/>
          </a:xfrm>
          <a:prstGeom prst="rect">
            <a:avLst/>
          </a:prstGeom>
        </p:spPr>
        <p:txBody>
          <a:bodyPr wrap="square">
            <a:spAutoFit/>
          </a:bodyPr>
          <a:lstStyle/>
          <a:p>
            <a:pPr marL="800100" marR="0" lvl="1" indent="-342900" algn="l" defTabSz="685800" rtl="0" eaLnBrk="1" fontAlgn="auto" latinLnBrk="0" hangingPunct="1">
              <a:lnSpc>
                <a:spcPct val="100000"/>
              </a:lnSpc>
              <a:spcBef>
                <a:spcPts val="600"/>
              </a:spcBef>
              <a:spcAft>
                <a:spcPts val="600"/>
              </a:spcAft>
              <a:buClrTx/>
              <a:buSzTx/>
              <a:buFont typeface="Arial"/>
              <a:buChar char="•"/>
              <a:tabLst/>
              <a:defRPr/>
            </a:pPr>
            <a:endParaRPr kumimoji="0" lang="en-US" sz="1800" b="0" i="0" u="none" strike="noStrike" kern="1200" cap="none" spc="0" normalizeH="0" baseline="0" noProof="0">
              <a:ln>
                <a:noFill/>
              </a:ln>
              <a:solidFill>
                <a:srgbClr val="FF0000"/>
              </a:solidFill>
              <a:effectLst/>
              <a:uLnTx/>
              <a:uFillTx/>
              <a:latin typeface="ITC Franklin Gothic Std Book" panose="020B0504030503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pic>
        <p:nvPicPr>
          <p:cNvPr id="5" name="Picture 4">
            <a:extLst>
              <a:ext uri="{FF2B5EF4-FFF2-40B4-BE49-F238E27FC236}">
                <a16:creationId xmlns:a16="http://schemas.microsoft.com/office/drawing/2014/main" id="{BE8EFB41-2765-48E6-A18D-FFAF50A4321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50183" y="1449034"/>
            <a:ext cx="6134786" cy="4164971"/>
          </a:xfrm>
          <a:prstGeom prst="rect">
            <a:avLst/>
          </a:prstGeom>
        </p:spPr>
      </p:pic>
      <p:sp>
        <p:nvSpPr>
          <p:cNvPr id="7" name="TextBox 6">
            <a:extLst>
              <a:ext uri="{FF2B5EF4-FFF2-40B4-BE49-F238E27FC236}">
                <a16:creationId xmlns:a16="http://schemas.microsoft.com/office/drawing/2014/main" id="{F5B7D18C-4CE1-44D0-B2DA-742125110A14}"/>
              </a:ext>
            </a:extLst>
          </p:cNvPr>
          <p:cNvSpPr txBox="1"/>
          <p:nvPr/>
        </p:nvSpPr>
        <p:spPr>
          <a:xfrm>
            <a:off x="6507541" y="1059556"/>
            <a:ext cx="27164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Mean-Level Change: Cohen’s </a:t>
            </a:r>
            <a:r>
              <a:rPr kumimoji="0" lang="en-US" sz="1400" b="0" i="1"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
            </a:r>
          </a:p>
        </p:txBody>
      </p:sp>
      <p:sp>
        <p:nvSpPr>
          <p:cNvPr id="8" name="Rectangle: Rounded Corners 7">
            <a:extLst>
              <a:ext uri="{FF2B5EF4-FFF2-40B4-BE49-F238E27FC236}">
                <a16:creationId xmlns:a16="http://schemas.microsoft.com/office/drawing/2014/main" id="{0C75B147-AB71-4D04-ACFC-CB6F2A587C1A}"/>
              </a:ext>
            </a:extLst>
          </p:cNvPr>
          <p:cNvSpPr/>
          <p:nvPr/>
        </p:nvSpPr>
        <p:spPr>
          <a:xfrm>
            <a:off x="6564413" y="1072783"/>
            <a:ext cx="2623499" cy="263325"/>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31E20F9B-023F-494B-BD0B-3545C11357C6}"/>
              </a:ext>
            </a:extLst>
          </p:cNvPr>
          <p:cNvCxnSpPr>
            <a:cxnSpLocks/>
            <a:stCxn id="8" idx="2"/>
          </p:cNvCxnSpPr>
          <p:nvPr/>
        </p:nvCxnSpPr>
        <p:spPr>
          <a:xfrm>
            <a:off x="7876163" y="1336108"/>
            <a:ext cx="234375" cy="281971"/>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2D82D8-3E4B-4F7B-8C1C-451E620C433F}"/>
              </a:ext>
            </a:extLst>
          </p:cNvPr>
          <p:cNvSpPr txBox="1"/>
          <p:nvPr/>
        </p:nvSpPr>
        <p:spPr>
          <a:xfrm>
            <a:off x="9422288" y="817924"/>
            <a:ext cx="2677683"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Rank-Order Change: Pearson’s </a:t>
            </a:r>
            <a:r>
              <a:rPr kumimoji="0" lang="en-US" sz="1400" b="0" i="1"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r</a:t>
            </a:r>
          </a:p>
        </p:txBody>
      </p:sp>
      <p:sp>
        <p:nvSpPr>
          <p:cNvPr id="13" name="Rectangle: Rounded Corners 12">
            <a:extLst>
              <a:ext uri="{FF2B5EF4-FFF2-40B4-BE49-F238E27FC236}">
                <a16:creationId xmlns:a16="http://schemas.microsoft.com/office/drawing/2014/main" id="{6D789826-0F8B-4F07-94D3-86208A8FDF8D}"/>
              </a:ext>
            </a:extLst>
          </p:cNvPr>
          <p:cNvSpPr/>
          <p:nvPr/>
        </p:nvSpPr>
        <p:spPr>
          <a:xfrm>
            <a:off x="9479160" y="831151"/>
            <a:ext cx="2620811"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21552527-2A8C-4C26-9DDD-F136D187FC1C}"/>
              </a:ext>
            </a:extLst>
          </p:cNvPr>
          <p:cNvCxnSpPr>
            <a:cxnSpLocks/>
          </p:cNvCxnSpPr>
          <p:nvPr/>
        </p:nvCxnSpPr>
        <p:spPr>
          <a:xfrm flipH="1">
            <a:off x="11731620" y="1125701"/>
            <a:ext cx="236226" cy="49237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1BDBB6-2AEA-4742-A8A6-87F91C3C67DE}"/>
              </a:ext>
            </a:extLst>
          </p:cNvPr>
          <p:cNvSpPr txBox="1"/>
          <p:nvPr/>
        </p:nvSpPr>
        <p:spPr>
          <a:xfrm>
            <a:off x="8192335" y="5670448"/>
            <a:ext cx="405076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Individual-Level Change: Reliable Change Index</a:t>
            </a:r>
            <a:endParaRPr kumimoji="0" lang="en-US" sz="1400" b="0" i="1"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p:txBody>
      </p:sp>
      <p:sp>
        <p:nvSpPr>
          <p:cNvPr id="19" name="Rectangle: Rounded Corners 18">
            <a:extLst>
              <a:ext uri="{FF2B5EF4-FFF2-40B4-BE49-F238E27FC236}">
                <a16:creationId xmlns:a16="http://schemas.microsoft.com/office/drawing/2014/main" id="{62CF67BD-99AA-4B2C-A64A-C61E5FB7EAD5}"/>
              </a:ext>
            </a:extLst>
          </p:cNvPr>
          <p:cNvSpPr/>
          <p:nvPr/>
        </p:nvSpPr>
        <p:spPr>
          <a:xfrm>
            <a:off x="8204830" y="5695706"/>
            <a:ext cx="3747621"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2302C87F-CF39-45F6-B3FA-2BDA13C89B3C}"/>
              </a:ext>
            </a:extLst>
          </p:cNvPr>
          <p:cNvCxnSpPr>
            <a:cxnSpLocks/>
            <a:stCxn id="19" idx="0"/>
          </p:cNvCxnSpPr>
          <p:nvPr/>
        </p:nvCxnSpPr>
        <p:spPr>
          <a:xfrm flipH="1" flipV="1">
            <a:off x="8920264" y="4606047"/>
            <a:ext cx="1158377" cy="1089659"/>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AD46418-3425-413C-9329-984F426E0C5D}"/>
              </a:ext>
            </a:extLst>
          </p:cNvPr>
          <p:cNvGrpSpPr>
            <a:grpSpLocks noChangeAspect="1"/>
          </p:cNvGrpSpPr>
          <p:nvPr/>
        </p:nvGrpSpPr>
        <p:grpSpPr>
          <a:xfrm>
            <a:off x="98553" y="922683"/>
            <a:ext cx="5536226" cy="4579631"/>
            <a:chOff x="2369976" y="822960"/>
            <a:chExt cx="7145891" cy="5911166"/>
          </a:xfrm>
        </p:grpSpPr>
        <p:pic>
          <p:nvPicPr>
            <p:cNvPr id="21" name="Picture 20">
              <a:extLst>
                <a:ext uri="{FF2B5EF4-FFF2-40B4-BE49-F238E27FC236}">
                  <a16:creationId xmlns:a16="http://schemas.microsoft.com/office/drawing/2014/main" id="{753C443B-57BB-4E3C-A969-25AF3439ECE3}"/>
                </a:ext>
              </a:extLst>
            </p:cNvPr>
            <p:cNvPicPr>
              <a:picLocks noChangeAspect="1"/>
            </p:cNvPicPr>
            <p:nvPr/>
          </p:nvPicPr>
          <p:blipFill rotWithShape="1">
            <a:blip r:embed="rId4">
              <a:extLst>
                <a:ext uri="{28A0092B-C50C-407E-A947-70E740481C1C}">
                  <a14:useLocalDpi xmlns:a14="http://schemas.microsoft.com/office/drawing/2010/main"/>
                </a:ext>
              </a:extLst>
            </a:blip>
            <a:srcRect b="8039"/>
            <a:stretch/>
          </p:blipFill>
          <p:spPr>
            <a:xfrm>
              <a:off x="2369976" y="822960"/>
              <a:ext cx="7145891" cy="5911166"/>
            </a:xfrm>
            <a:prstGeom prst="rect">
              <a:avLst/>
            </a:prstGeom>
            <a:ln>
              <a:solidFill>
                <a:schemeClr val="tx1"/>
              </a:solidFill>
            </a:ln>
          </p:spPr>
        </p:pic>
        <p:pic>
          <p:nvPicPr>
            <p:cNvPr id="22" name="Picture 21">
              <a:extLst>
                <a:ext uri="{FF2B5EF4-FFF2-40B4-BE49-F238E27FC236}">
                  <a16:creationId xmlns:a16="http://schemas.microsoft.com/office/drawing/2014/main" id="{BDC4720B-962F-4EE4-AFBC-75DF29DFF28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970590" y="5861313"/>
              <a:ext cx="4247362" cy="533265"/>
            </a:xfrm>
            <a:prstGeom prst="rect">
              <a:avLst/>
            </a:prstGeom>
          </p:spPr>
        </p:pic>
      </p:grpSp>
      <p:sp>
        <p:nvSpPr>
          <p:cNvPr id="23" name="TextBox 22">
            <a:extLst>
              <a:ext uri="{FF2B5EF4-FFF2-40B4-BE49-F238E27FC236}">
                <a16:creationId xmlns:a16="http://schemas.microsoft.com/office/drawing/2014/main" id="{713CBC36-DCDC-4644-8DA0-CFD7C746F825}"/>
              </a:ext>
            </a:extLst>
          </p:cNvPr>
          <p:cNvSpPr txBox="1"/>
          <p:nvPr/>
        </p:nvSpPr>
        <p:spPr>
          <a:xfrm>
            <a:off x="346925" y="5636760"/>
            <a:ext cx="5606279" cy="1200329"/>
          </a:xfrm>
          <a:prstGeom prst="rect">
            <a:avLst/>
          </a:prstGeom>
          <a:noFill/>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Measures mostly stable over time except for organizational trust, work engagement, and life meaning</a:t>
            </a:r>
          </a:p>
        </p:txBody>
      </p:sp>
      <p:sp>
        <p:nvSpPr>
          <p:cNvPr id="25" name="TextBox 24">
            <a:extLst>
              <a:ext uri="{FF2B5EF4-FFF2-40B4-BE49-F238E27FC236}">
                <a16:creationId xmlns:a16="http://schemas.microsoft.com/office/drawing/2014/main" id="{452565DF-BA0D-4CB9-B60F-48A90CB3A906}"/>
              </a:ext>
            </a:extLst>
          </p:cNvPr>
          <p:cNvSpPr txBox="1"/>
          <p:nvPr/>
        </p:nvSpPr>
        <p:spPr>
          <a:xfrm>
            <a:off x="6096000" y="6006092"/>
            <a:ext cx="6003971" cy="830997"/>
          </a:xfrm>
          <a:prstGeom prst="rect">
            <a:avLst/>
          </a:prstGeom>
          <a:noFill/>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Measures predominately stable across different indicators of longitudinal change</a:t>
            </a:r>
          </a:p>
        </p:txBody>
      </p:sp>
      <p:sp>
        <p:nvSpPr>
          <p:cNvPr id="24" name="Slide Number Placeholder 3">
            <a:extLst>
              <a:ext uri="{FF2B5EF4-FFF2-40B4-BE49-F238E27FC236}">
                <a16:creationId xmlns:a16="http://schemas.microsoft.com/office/drawing/2014/main" id="{D463BECE-9D3E-0542-AA48-FFFF047593A4}"/>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264605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Text Placeholder 1"/>
          <p:cNvSpPr>
            <a:spLocks noGrp="1"/>
          </p:cNvSpPr>
          <p:nvPr>
            <p:ph type="body" sz="quarter" idx="4294967295"/>
          </p:nvPr>
        </p:nvSpPr>
        <p:spPr>
          <a:xfrm>
            <a:off x="0" y="203200"/>
            <a:ext cx="12192000" cy="457200"/>
          </a:xfrm>
        </p:spPr>
        <p:txBody>
          <a:bodyPr>
            <a:noAutofit/>
          </a:bodyPr>
          <a:lstStyle/>
          <a:p>
            <a:pPr marL="0" indent="0" algn="ctr">
              <a:lnSpc>
                <a:spcPct val="80000"/>
              </a:lnSpc>
              <a:buNone/>
            </a:pPr>
            <a:r>
              <a:rPr lang="en-US" b="1">
                <a:solidFill>
                  <a:srgbClr val="ED7D31"/>
                </a:solidFill>
                <a:latin typeface="ITC Franklin Gothic Std Book" panose="020B0504030503020204" pitchFamily="34" charset="0"/>
              </a:rPr>
              <a:t>Timeline of Major Events Relevant to the U.S. Army from 2000-2019</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68817" y="844281"/>
            <a:ext cx="9654365" cy="6010275"/>
          </a:xfrm>
          <a:prstGeom prst="rect">
            <a:avLst/>
          </a:prstGeom>
        </p:spPr>
      </p:pic>
      <p:sp>
        <p:nvSpPr>
          <p:cNvPr id="5" name="Slide Number Placeholder 3">
            <a:extLst>
              <a:ext uri="{FF2B5EF4-FFF2-40B4-BE49-F238E27FC236}">
                <a16:creationId xmlns:a16="http://schemas.microsoft.com/office/drawing/2014/main" id="{4689BC47-0A02-C147-BA1B-35B0971A3CA8}"/>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2858700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6226" y="209303"/>
            <a:ext cx="10313773" cy="457200"/>
          </a:xfrm>
        </p:spPr>
        <p:txBody>
          <a:bodyPr/>
          <a:lstStyle/>
          <a:p>
            <a:r>
              <a:rPr lang="en-US" sz="4400" b="1">
                <a:solidFill>
                  <a:srgbClr val="ED7D31"/>
                </a:solidFill>
                <a:latin typeface="ITC Franklin Gothic Std Book" panose="020B0504030503020204" pitchFamily="34" charset="0"/>
              </a:rPr>
              <a:t>20-Year Benchmark of the U.S. Army</a:t>
            </a:r>
          </a:p>
        </p:txBody>
      </p:sp>
      <p:sp>
        <p:nvSpPr>
          <p:cNvPr id="6" name="Rectangle 5"/>
          <p:cNvSpPr/>
          <p:nvPr/>
        </p:nvSpPr>
        <p:spPr>
          <a:xfrm>
            <a:off x="888246" y="1027476"/>
            <a:ext cx="11194217" cy="5370701"/>
          </a:xfrm>
          <a:prstGeom prst="rect">
            <a:avLst/>
          </a:prstGeom>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0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Problem</a:t>
            </a: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Data are available for a 20-year time span, but it is not fully understood what trends occur over time and their potential broad impacts on changes in performance. </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0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How</a:t>
            </a: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Benchmarking accession trends for U.S. Army Soldiers from 2000 to 2019.</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0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Focus Areas</a:t>
            </a: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p>
          <a:p>
            <a:pPr marL="0" marR="0" lvl="0" indent="0" algn="l" defTabSz="685800" rtl="0" eaLnBrk="1" fontAlgn="auto" latinLnBrk="0" hangingPunct="1">
              <a:lnSpc>
                <a:spcPct val="100000"/>
              </a:lnSpc>
              <a:spcBef>
                <a:spcPts val="600"/>
              </a:spcBef>
              <a:spcAft>
                <a:spcPts val="180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a:p>
            <a:pPr marL="0" marR="0" lvl="0" indent="0" algn="l" defTabSz="685800" rtl="0" eaLnBrk="1" fontAlgn="auto" latinLnBrk="0" hangingPunct="1">
              <a:lnSpc>
                <a:spcPct val="100000"/>
              </a:lnSpc>
              <a:spcBef>
                <a:spcPts val="600"/>
              </a:spcBef>
              <a:spcAft>
                <a:spcPts val="1800"/>
              </a:spcAft>
              <a:buClrTx/>
              <a:buSzTx/>
              <a:buFontTx/>
              <a:buNone/>
              <a:tabLst/>
              <a:defRPr/>
            </a:pPr>
            <a:endPar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a:p>
            <a:pPr marL="0" marR="0" lvl="0" indent="0" algn="l" defTabSz="685800" rtl="0" eaLnBrk="1" fontAlgn="auto" latinLnBrk="0" hangingPunct="1">
              <a:lnSpc>
                <a:spcPct val="100000"/>
              </a:lnSpc>
              <a:spcBef>
                <a:spcPts val="600"/>
              </a:spcBef>
              <a:spcAft>
                <a:spcPts val="1800"/>
              </a:spcAft>
              <a:buClrTx/>
              <a:buSzTx/>
              <a:buFontTx/>
              <a:buNone/>
              <a:tabLst/>
              <a:defRPr/>
            </a:pPr>
            <a:endParaRPr kumimoji="0" lang="en-US" sz="11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a:p>
            <a:pPr marL="0" marR="0" lvl="0" indent="0" algn="l" defTabSz="685800" rtl="0" eaLnBrk="1" fontAlgn="auto" latinLnBrk="0" hangingPunct="1">
              <a:lnSpc>
                <a:spcPct val="100000"/>
              </a:lnSpc>
              <a:spcBef>
                <a:spcPts val="600"/>
              </a:spcBef>
              <a:spcAft>
                <a:spcPts val="1800"/>
              </a:spcAft>
              <a:buClrTx/>
              <a:buSzTx/>
              <a:buFontTx/>
              <a:buNone/>
              <a:tabLst/>
              <a:defRPr/>
            </a:pPr>
            <a:endPar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0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Payoff</a:t>
            </a: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This research provides a quality check of our data with data reported publicly by the DOD and other DOD-affiliated research groups</a:t>
            </a:r>
            <a:endParaRPr kumimoji="0" lang="en-US" sz="18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p:txBody>
      </p:sp>
      <p:grpSp>
        <p:nvGrpSpPr>
          <p:cNvPr id="3" name="Group 2">
            <a:extLst>
              <a:ext uri="{FF2B5EF4-FFF2-40B4-BE49-F238E27FC236}">
                <a16:creationId xmlns:a16="http://schemas.microsoft.com/office/drawing/2014/main" id="{66BBA798-F43A-4145-B361-A66516FE980F}"/>
              </a:ext>
            </a:extLst>
          </p:cNvPr>
          <p:cNvGrpSpPr/>
          <p:nvPr/>
        </p:nvGrpSpPr>
        <p:grpSpPr>
          <a:xfrm>
            <a:off x="2275573" y="2607030"/>
            <a:ext cx="7992529" cy="2895389"/>
            <a:chOff x="2554434" y="2124965"/>
            <a:chExt cx="7992529" cy="2895389"/>
          </a:xfrm>
        </p:grpSpPr>
        <p:pic>
          <p:nvPicPr>
            <p:cNvPr id="12" name="Picture 11">
              <a:extLst>
                <a:ext uri="{FF2B5EF4-FFF2-40B4-BE49-F238E27FC236}">
                  <a16:creationId xmlns:a16="http://schemas.microsoft.com/office/drawing/2014/main" id="{7C347D56-1149-4F5B-9DF8-07A78103543E}"/>
                </a:ext>
              </a:extLst>
            </p:cNvPr>
            <p:cNvPicPr>
              <a:picLocks noChangeAspect="1"/>
            </p:cNvPicPr>
            <p:nvPr/>
          </p:nvPicPr>
          <p:blipFill>
            <a:blip r:embed="rId3">
              <a:duotone>
                <a:schemeClr val="accent2">
                  <a:shade val="45000"/>
                  <a:satMod val="135000"/>
                </a:schemeClr>
                <a:prstClr val="white"/>
              </a:duotone>
            </a:blip>
            <a:stretch>
              <a:fillRect/>
            </a:stretch>
          </p:blipFill>
          <p:spPr>
            <a:xfrm>
              <a:off x="2997777" y="2124965"/>
              <a:ext cx="672586" cy="672586"/>
            </a:xfrm>
            <a:prstGeom prst="rect">
              <a:avLst/>
            </a:prstGeom>
          </p:spPr>
        </p:pic>
        <p:grpSp>
          <p:nvGrpSpPr>
            <p:cNvPr id="29" name="Group 28">
              <a:extLst>
                <a:ext uri="{FF2B5EF4-FFF2-40B4-BE49-F238E27FC236}">
                  <a16:creationId xmlns:a16="http://schemas.microsoft.com/office/drawing/2014/main" id="{C632B74C-0DE3-4E58-8F55-5BD7A6DE2FC6}"/>
                </a:ext>
              </a:extLst>
            </p:cNvPr>
            <p:cNvGrpSpPr/>
            <p:nvPr/>
          </p:nvGrpSpPr>
          <p:grpSpPr>
            <a:xfrm>
              <a:off x="2915052" y="2869436"/>
              <a:ext cx="755311" cy="672586"/>
              <a:chOff x="2293806" y="3638363"/>
              <a:chExt cx="755311" cy="672586"/>
            </a:xfrm>
          </p:grpSpPr>
          <p:pic>
            <p:nvPicPr>
              <p:cNvPr id="14" name="Picture 13" descr="A picture containing text&#10;&#10;Description automatically generated">
                <a:extLst>
                  <a:ext uri="{FF2B5EF4-FFF2-40B4-BE49-F238E27FC236}">
                    <a16:creationId xmlns:a16="http://schemas.microsoft.com/office/drawing/2014/main" id="{42BEC903-222D-4203-A899-1D980C91D172}"/>
                  </a:ext>
                </a:extLst>
              </p:cNvPr>
              <p:cNvPicPr>
                <a:picLocks noChangeAspect="1"/>
              </p:cNvPicPr>
              <p:nvPr/>
            </p:nvPicPr>
            <p:blipFill>
              <a:blip r:embed="rId4">
                <a:duotone>
                  <a:schemeClr val="accent2">
                    <a:shade val="45000"/>
                    <a:satMod val="135000"/>
                  </a:schemeClr>
                  <a:prstClr val="white"/>
                </a:duotone>
              </a:blip>
              <a:stretch>
                <a:fillRect/>
              </a:stretch>
            </p:blipFill>
            <p:spPr>
              <a:xfrm>
                <a:off x="2720995" y="3664338"/>
                <a:ext cx="328122" cy="328122"/>
              </a:xfrm>
              <a:prstGeom prst="rect">
                <a:avLst/>
              </a:prstGeom>
            </p:spPr>
          </p:pic>
          <p:pic>
            <p:nvPicPr>
              <p:cNvPr id="16" name="Picture 15" descr="A picture containing text, traffic, light, dark&#10;&#10;Description automatically generated">
                <a:extLst>
                  <a:ext uri="{FF2B5EF4-FFF2-40B4-BE49-F238E27FC236}">
                    <a16:creationId xmlns:a16="http://schemas.microsoft.com/office/drawing/2014/main" id="{A00E8E30-D2B3-4A65-B58A-26F93ABB8E83}"/>
                  </a:ext>
                </a:extLst>
              </p:cNvPr>
              <p:cNvPicPr>
                <a:picLocks noChangeAspect="1"/>
              </p:cNvPicPr>
              <p:nvPr/>
            </p:nvPicPr>
            <p:blipFill>
              <a:blip r:embed="rId5">
                <a:duotone>
                  <a:schemeClr val="accent2">
                    <a:shade val="45000"/>
                    <a:satMod val="135000"/>
                  </a:schemeClr>
                  <a:prstClr val="white"/>
                </a:duotone>
              </a:blip>
              <a:stretch>
                <a:fillRect/>
              </a:stretch>
            </p:blipFill>
            <p:spPr>
              <a:xfrm>
                <a:off x="2293806" y="3638363"/>
                <a:ext cx="672586" cy="672586"/>
              </a:xfrm>
              <a:prstGeom prst="rect">
                <a:avLst/>
              </a:prstGeom>
            </p:spPr>
          </p:pic>
        </p:grpSp>
        <p:grpSp>
          <p:nvGrpSpPr>
            <p:cNvPr id="31" name="Group 30">
              <a:extLst>
                <a:ext uri="{FF2B5EF4-FFF2-40B4-BE49-F238E27FC236}">
                  <a16:creationId xmlns:a16="http://schemas.microsoft.com/office/drawing/2014/main" id="{664648DD-125A-4B65-A489-2C1AFCE1D1C9}"/>
                </a:ext>
              </a:extLst>
            </p:cNvPr>
            <p:cNvGrpSpPr/>
            <p:nvPr/>
          </p:nvGrpSpPr>
          <p:grpSpPr>
            <a:xfrm>
              <a:off x="2554434" y="3627972"/>
              <a:ext cx="1071716" cy="633845"/>
              <a:chOff x="2997777" y="3634468"/>
              <a:chExt cx="1071716" cy="633845"/>
            </a:xfrm>
          </p:grpSpPr>
          <p:pic>
            <p:nvPicPr>
              <p:cNvPr id="18" name="Picture 17" descr="A picture containing text&#10;&#10;Description automatically generated">
                <a:extLst>
                  <a:ext uri="{FF2B5EF4-FFF2-40B4-BE49-F238E27FC236}">
                    <a16:creationId xmlns:a16="http://schemas.microsoft.com/office/drawing/2014/main" id="{F62CA0D0-CCBA-494A-80A0-77A7D18D09B5}"/>
                  </a:ext>
                </a:extLst>
              </p:cNvPr>
              <p:cNvPicPr>
                <a:picLocks noChangeAspect="1"/>
              </p:cNvPicPr>
              <p:nvPr/>
            </p:nvPicPr>
            <p:blipFill>
              <a:blip r:embed="rId6">
                <a:duotone>
                  <a:schemeClr val="accent2">
                    <a:shade val="45000"/>
                    <a:satMod val="135000"/>
                  </a:schemeClr>
                  <a:prstClr val="white"/>
                </a:duotone>
              </a:blip>
              <a:stretch>
                <a:fillRect/>
              </a:stretch>
            </p:blipFill>
            <p:spPr>
              <a:xfrm>
                <a:off x="2997777" y="3634468"/>
                <a:ext cx="633845" cy="633845"/>
              </a:xfrm>
              <a:prstGeom prst="rect">
                <a:avLst/>
              </a:prstGeom>
            </p:spPr>
          </p:pic>
          <p:pic>
            <p:nvPicPr>
              <p:cNvPr id="24" name="Picture 23" descr="Icon&#10;&#10;Description automatically generated">
                <a:extLst>
                  <a:ext uri="{FF2B5EF4-FFF2-40B4-BE49-F238E27FC236}">
                    <a16:creationId xmlns:a16="http://schemas.microsoft.com/office/drawing/2014/main" id="{899E282C-341A-4292-A25A-3E42A86C5CBF}"/>
                  </a:ext>
                </a:extLst>
              </p:cNvPr>
              <p:cNvPicPr>
                <a:picLocks noChangeAspect="1"/>
              </p:cNvPicPr>
              <p:nvPr/>
            </p:nvPicPr>
            <p:blipFill>
              <a:blip r:embed="rId7">
                <a:duotone>
                  <a:schemeClr val="accent2">
                    <a:shade val="45000"/>
                    <a:satMod val="135000"/>
                  </a:schemeClr>
                  <a:prstClr val="white"/>
                </a:duotone>
              </a:blip>
              <a:stretch>
                <a:fillRect/>
              </a:stretch>
            </p:blipFill>
            <p:spPr>
              <a:xfrm>
                <a:off x="3587638" y="3775895"/>
                <a:ext cx="481855" cy="481855"/>
              </a:xfrm>
              <a:prstGeom prst="rect">
                <a:avLst/>
              </a:prstGeom>
            </p:spPr>
          </p:pic>
        </p:grpSp>
        <p:pic>
          <p:nvPicPr>
            <p:cNvPr id="26" name="Picture 25" descr="Icon&#10;&#10;Description automatically generated">
              <a:extLst>
                <a:ext uri="{FF2B5EF4-FFF2-40B4-BE49-F238E27FC236}">
                  <a16:creationId xmlns:a16="http://schemas.microsoft.com/office/drawing/2014/main" id="{10A9C296-0275-4D58-8451-92A7F79E55F2}"/>
                </a:ext>
              </a:extLst>
            </p:cNvPr>
            <p:cNvPicPr>
              <a:picLocks noChangeAspect="1"/>
            </p:cNvPicPr>
            <p:nvPr/>
          </p:nvPicPr>
          <p:blipFill>
            <a:blip r:embed="rId8">
              <a:duotone>
                <a:schemeClr val="accent2">
                  <a:shade val="45000"/>
                  <a:satMod val="135000"/>
                </a:schemeClr>
                <a:prstClr val="white"/>
              </a:duotone>
            </a:blip>
            <a:stretch>
              <a:fillRect/>
            </a:stretch>
          </p:blipFill>
          <p:spPr>
            <a:xfrm>
              <a:off x="3026528" y="4347767"/>
              <a:ext cx="672587" cy="672587"/>
            </a:xfrm>
            <a:prstGeom prst="rect">
              <a:avLst/>
            </a:prstGeom>
          </p:spPr>
        </p:pic>
        <p:sp>
          <p:nvSpPr>
            <p:cNvPr id="28" name="TextBox 27">
              <a:extLst>
                <a:ext uri="{FF2B5EF4-FFF2-40B4-BE49-F238E27FC236}">
                  <a16:creationId xmlns:a16="http://schemas.microsoft.com/office/drawing/2014/main" id="{A86301C3-285E-4606-9958-7D6359931DF7}"/>
                </a:ext>
              </a:extLst>
            </p:cNvPr>
            <p:cNvSpPr txBox="1"/>
            <p:nvPr/>
          </p:nvSpPr>
          <p:spPr>
            <a:xfrm>
              <a:off x="3726440" y="2230425"/>
              <a:ext cx="5911127"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Soldier Demographics and Home Location</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5E5BD85F-15DC-404C-A750-DFEFD385A8E7}"/>
                </a:ext>
              </a:extLst>
            </p:cNvPr>
            <p:cNvSpPr txBox="1"/>
            <p:nvPr/>
          </p:nvSpPr>
          <p:spPr>
            <a:xfrm>
              <a:off x="3722633" y="2864742"/>
              <a:ext cx="682433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Recruit Quality (Education &amp; Armed Forces Qualification Test (AFQT) Scores)</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5D8A1694-9780-442E-8DB6-A74775C4D79C}"/>
                </a:ext>
              </a:extLst>
            </p:cNvPr>
            <p:cNvSpPr txBox="1"/>
            <p:nvPr/>
          </p:nvSpPr>
          <p:spPr>
            <a:xfrm>
              <a:off x="3723366" y="3789589"/>
              <a:ext cx="5911127"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Socioeconomic status</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A62FA927-28DB-4DFD-8236-949D562B5619}"/>
                </a:ext>
              </a:extLst>
            </p:cNvPr>
            <p:cNvSpPr txBox="1"/>
            <p:nvPr/>
          </p:nvSpPr>
          <p:spPr>
            <a:xfrm>
              <a:off x="3726743" y="4449175"/>
              <a:ext cx="5911127"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Soldier Health &amp; Physical Fitness</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Slide Number Placeholder 3">
            <a:extLst>
              <a:ext uri="{FF2B5EF4-FFF2-40B4-BE49-F238E27FC236}">
                <a16:creationId xmlns:a16="http://schemas.microsoft.com/office/drawing/2014/main" id="{3DACCEC7-B103-EC40-92D8-F281D8C6331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163910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19CDA00-F490-441C-AAA0-66DE3934C84B}"/>
              </a:ext>
            </a:extLst>
          </p:cNvPr>
          <p:cNvSpPr txBox="1">
            <a:spLocks/>
          </p:cNvSpPr>
          <p:nvPr/>
        </p:nvSpPr>
        <p:spPr>
          <a:xfrm>
            <a:off x="347241" y="182880"/>
            <a:ext cx="11759878" cy="457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Conceptual Performance Model (CPM)</a:t>
            </a:r>
          </a:p>
        </p:txBody>
      </p:sp>
      <p:pic>
        <p:nvPicPr>
          <p:cNvPr id="6" name="Picture 5">
            <a:extLst>
              <a:ext uri="{FF2B5EF4-FFF2-40B4-BE49-F238E27FC236}">
                <a16:creationId xmlns:a16="http://schemas.microsoft.com/office/drawing/2014/main" id="{7D5A44DF-A0D1-48FC-926B-47C61AE1E2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3913" y="1463617"/>
            <a:ext cx="7934056" cy="5137159"/>
          </a:xfrm>
          <a:prstGeom prst="rect">
            <a:avLst/>
          </a:prstGeom>
        </p:spPr>
      </p:pic>
      <p:sp>
        <p:nvSpPr>
          <p:cNvPr id="7" name="TextBox 6">
            <a:extLst>
              <a:ext uri="{FF2B5EF4-FFF2-40B4-BE49-F238E27FC236}">
                <a16:creationId xmlns:a16="http://schemas.microsoft.com/office/drawing/2014/main" id="{C0034F33-048B-4B41-B38B-99050DD24607}"/>
              </a:ext>
            </a:extLst>
          </p:cNvPr>
          <p:cNvSpPr txBox="1"/>
          <p:nvPr/>
        </p:nvSpPr>
        <p:spPr>
          <a:xfrm>
            <a:off x="7677961" y="5016276"/>
            <a:ext cx="397587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IPERMS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Derogatory Statements (Misconduct)</a:t>
            </a:r>
          </a:p>
        </p:txBody>
      </p:sp>
      <p:sp>
        <p:nvSpPr>
          <p:cNvPr id="8" name="TextBox 7">
            <a:extLst>
              <a:ext uri="{FF2B5EF4-FFF2-40B4-BE49-F238E27FC236}">
                <a16:creationId xmlns:a16="http://schemas.microsoft.com/office/drawing/2014/main" id="{56DFF422-0E01-4657-A360-B41E472323A9}"/>
              </a:ext>
            </a:extLst>
          </p:cNvPr>
          <p:cNvSpPr txBox="1"/>
          <p:nvPr/>
        </p:nvSpPr>
        <p:spPr>
          <a:xfrm>
            <a:off x="9351781" y="1096743"/>
            <a:ext cx="2073910"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APFT Scores</a:t>
            </a:r>
          </a:p>
        </p:txBody>
      </p:sp>
      <p:sp>
        <p:nvSpPr>
          <p:cNvPr id="9" name="TextBox 8">
            <a:extLst>
              <a:ext uri="{FF2B5EF4-FFF2-40B4-BE49-F238E27FC236}">
                <a16:creationId xmlns:a16="http://schemas.microsoft.com/office/drawing/2014/main" id="{3349A279-9492-49DA-83CC-FCF2CDFD3F26}"/>
              </a:ext>
            </a:extLst>
          </p:cNvPr>
          <p:cNvSpPr txBox="1"/>
          <p:nvPr/>
        </p:nvSpPr>
        <p:spPr>
          <a:xfrm>
            <a:off x="114574" y="1938052"/>
            <a:ext cx="319970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TAPAS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Personality Metrics</a:t>
            </a:r>
          </a:p>
        </p:txBody>
      </p:sp>
      <p:sp>
        <p:nvSpPr>
          <p:cNvPr id="10" name="TextBox 9">
            <a:extLst>
              <a:ext uri="{FF2B5EF4-FFF2-40B4-BE49-F238E27FC236}">
                <a16:creationId xmlns:a16="http://schemas.microsoft.com/office/drawing/2014/main" id="{C39797A2-7893-4E6E-8368-87DE9C79937D}"/>
              </a:ext>
            </a:extLst>
          </p:cNvPr>
          <p:cNvSpPr txBox="1"/>
          <p:nvPr/>
        </p:nvSpPr>
        <p:spPr>
          <a:xfrm>
            <a:off x="109658" y="1463617"/>
            <a:ext cx="2623947"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MEPCOM</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AFQT Score</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Home Location,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Education</a:t>
            </a:r>
          </a:p>
        </p:txBody>
      </p:sp>
      <p:sp>
        <p:nvSpPr>
          <p:cNvPr id="11" name="TextBox 10">
            <a:extLst>
              <a:ext uri="{FF2B5EF4-FFF2-40B4-BE49-F238E27FC236}">
                <a16:creationId xmlns:a16="http://schemas.microsoft.com/office/drawing/2014/main" id="{C6DBDA56-8522-467D-ACC0-CCDD9DE03CE5}"/>
              </a:ext>
            </a:extLst>
          </p:cNvPr>
          <p:cNvSpPr txBox="1"/>
          <p:nvPr/>
        </p:nvSpPr>
        <p:spPr>
          <a:xfrm>
            <a:off x="104742" y="2208169"/>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GAT</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Psychosocial Metrics</a:t>
            </a:r>
          </a:p>
        </p:txBody>
      </p:sp>
      <p:sp>
        <p:nvSpPr>
          <p:cNvPr id="12" name="TextBox 11">
            <a:extLst>
              <a:ext uri="{FF2B5EF4-FFF2-40B4-BE49-F238E27FC236}">
                <a16:creationId xmlns:a16="http://schemas.microsoft.com/office/drawing/2014/main" id="{3BA49E6A-9BEB-48E7-B562-07133A2073E5}"/>
              </a:ext>
            </a:extLst>
          </p:cNvPr>
          <p:cNvSpPr txBox="1"/>
          <p:nvPr/>
        </p:nvSpPr>
        <p:spPr>
          <a:xfrm>
            <a:off x="122869" y="314942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GAT</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Psychosocial Metrics</a:t>
            </a:r>
          </a:p>
        </p:txBody>
      </p:sp>
      <p:sp>
        <p:nvSpPr>
          <p:cNvPr id="13" name="TextBox 12">
            <a:extLst>
              <a:ext uri="{FF2B5EF4-FFF2-40B4-BE49-F238E27FC236}">
                <a16:creationId xmlns:a16="http://schemas.microsoft.com/office/drawing/2014/main" id="{B866F5FD-0D8C-44B2-985E-C0503C07C2F2}"/>
              </a:ext>
            </a:extLst>
          </p:cNvPr>
          <p:cNvSpPr txBox="1"/>
          <p:nvPr/>
        </p:nvSpPr>
        <p:spPr>
          <a:xfrm>
            <a:off x="119701" y="5113897"/>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DEOCS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Climate Survey</a:t>
            </a:r>
          </a:p>
        </p:txBody>
      </p:sp>
      <p:sp>
        <p:nvSpPr>
          <p:cNvPr id="14" name="TextBox 13">
            <a:extLst>
              <a:ext uri="{FF2B5EF4-FFF2-40B4-BE49-F238E27FC236}">
                <a16:creationId xmlns:a16="http://schemas.microsoft.com/office/drawing/2014/main" id="{C3230F64-4C1F-4C83-A4DC-EF070C52FFF8}"/>
              </a:ext>
            </a:extLst>
          </p:cNvPr>
          <p:cNvSpPr txBox="1"/>
          <p:nvPr/>
        </p:nvSpPr>
        <p:spPr>
          <a:xfrm>
            <a:off x="9349324" y="1382815"/>
            <a:ext cx="319970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Body Composition</a:t>
            </a:r>
          </a:p>
        </p:txBody>
      </p:sp>
      <p:sp>
        <p:nvSpPr>
          <p:cNvPr id="15" name="TextBox 14">
            <a:extLst>
              <a:ext uri="{FF2B5EF4-FFF2-40B4-BE49-F238E27FC236}">
                <a16:creationId xmlns:a16="http://schemas.microsoft.com/office/drawing/2014/main" id="{1D5C922D-1609-4CE5-967A-C51F8CDF73AC}"/>
              </a:ext>
            </a:extLst>
          </p:cNvPr>
          <p:cNvSpPr txBox="1"/>
          <p:nvPr/>
        </p:nvSpPr>
        <p:spPr>
          <a:xfrm>
            <a:off x="10177274" y="2061091"/>
            <a:ext cx="190015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AWTF</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Awards (Merit)</a:t>
            </a:r>
          </a:p>
        </p:txBody>
      </p:sp>
      <p:sp>
        <p:nvSpPr>
          <p:cNvPr id="16" name="TextBox 15">
            <a:extLst>
              <a:ext uri="{FF2B5EF4-FFF2-40B4-BE49-F238E27FC236}">
                <a16:creationId xmlns:a16="http://schemas.microsoft.com/office/drawing/2014/main" id="{76D6B985-3FEA-4D04-90F4-C2547A398B10}"/>
              </a:ext>
            </a:extLst>
          </p:cNvPr>
          <p:cNvSpPr txBox="1"/>
          <p:nvPr/>
        </p:nvSpPr>
        <p:spPr>
          <a:xfrm>
            <a:off x="7684789" y="5299591"/>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AUDIT-C (Alcohol Misuse)</a:t>
            </a:r>
          </a:p>
        </p:txBody>
      </p:sp>
      <p:sp>
        <p:nvSpPr>
          <p:cNvPr id="17" name="TextBox 16">
            <a:extLst>
              <a:ext uri="{FF2B5EF4-FFF2-40B4-BE49-F238E27FC236}">
                <a16:creationId xmlns:a16="http://schemas.microsoft.com/office/drawing/2014/main" id="{20C2D711-8D40-4E2B-B260-1E1F7B0D60AA}"/>
              </a:ext>
            </a:extLst>
          </p:cNvPr>
          <p:cNvSpPr txBox="1"/>
          <p:nvPr/>
        </p:nvSpPr>
        <p:spPr>
          <a:xfrm>
            <a:off x="9415173" y="420382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First-Term Attrition</a:t>
            </a:r>
          </a:p>
        </p:txBody>
      </p:sp>
      <p:sp>
        <p:nvSpPr>
          <p:cNvPr id="18" name="TextBox 17">
            <a:extLst>
              <a:ext uri="{FF2B5EF4-FFF2-40B4-BE49-F238E27FC236}">
                <a16:creationId xmlns:a16="http://schemas.microsoft.com/office/drawing/2014/main" id="{53B0F118-B093-4A17-B2EA-96A99C1F039D}"/>
              </a:ext>
            </a:extLst>
          </p:cNvPr>
          <p:cNvSpPr txBox="1"/>
          <p:nvPr/>
        </p:nvSpPr>
        <p:spPr>
          <a:xfrm>
            <a:off x="9424915" y="4486112"/>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Character of Service</a:t>
            </a:r>
          </a:p>
        </p:txBody>
      </p:sp>
      <p:sp>
        <p:nvSpPr>
          <p:cNvPr id="20" name="TextBox 19">
            <a:extLst>
              <a:ext uri="{FF2B5EF4-FFF2-40B4-BE49-F238E27FC236}">
                <a16:creationId xmlns:a16="http://schemas.microsoft.com/office/drawing/2014/main" id="{F20E1DDD-033F-47D5-8600-3874E96292AE}"/>
              </a:ext>
            </a:extLst>
          </p:cNvPr>
          <p:cNvSpPr txBox="1"/>
          <p:nvPr/>
        </p:nvSpPr>
        <p:spPr>
          <a:xfrm>
            <a:off x="6130755" y="590847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Census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Demographics, ACS</a:t>
            </a:r>
          </a:p>
        </p:txBody>
      </p:sp>
      <p:sp>
        <p:nvSpPr>
          <p:cNvPr id="21" name="TextBox 20">
            <a:extLst>
              <a:ext uri="{FF2B5EF4-FFF2-40B4-BE49-F238E27FC236}">
                <a16:creationId xmlns:a16="http://schemas.microsoft.com/office/drawing/2014/main" id="{B033E3C5-D506-4534-A5D2-077634ABDFCC}"/>
              </a:ext>
            </a:extLst>
          </p:cNvPr>
          <p:cNvSpPr txBox="1"/>
          <p:nvPr/>
        </p:nvSpPr>
        <p:spPr>
          <a:xfrm>
            <a:off x="6154376" y="6189713"/>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BLS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Unemployment</a:t>
            </a:r>
          </a:p>
        </p:txBody>
      </p:sp>
      <p:sp>
        <p:nvSpPr>
          <p:cNvPr id="22" name="TextBox 21">
            <a:extLst>
              <a:ext uri="{FF2B5EF4-FFF2-40B4-BE49-F238E27FC236}">
                <a16:creationId xmlns:a16="http://schemas.microsoft.com/office/drawing/2014/main" id="{24A6D00E-0B08-4735-AA73-103F310EE9D9}"/>
              </a:ext>
            </a:extLst>
          </p:cNvPr>
          <p:cNvSpPr txBox="1"/>
          <p:nvPr/>
        </p:nvSpPr>
        <p:spPr>
          <a:xfrm>
            <a:off x="6174656" y="6474392"/>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CDC</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BMI</a:t>
            </a:r>
          </a:p>
        </p:txBody>
      </p:sp>
      <p:sp>
        <p:nvSpPr>
          <p:cNvPr id="23" name="TextBox 22">
            <a:extLst>
              <a:ext uri="{FF2B5EF4-FFF2-40B4-BE49-F238E27FC236}">
                <a16:creationId xmlns:a16="http://schemas.microsoft.com/office/drawing/2014/main" id="{D29F11A3-C5A6-4E70-87D8-5CC6E5EF274E}"/>
              </a:ext>
            </a:extLst>
          </p:cNvPr>
          <p:cNvSpPr txBox="1"/>
          <p:nvPr/>
        </p:nvSpPr>
        <p:spPr>
          <a:xfrm>
            <a:off x="124558" y="343617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PULHES Score</a:t>
            </a:r>
          </a:p>
        </p:txBody>
      </p:sp>
      <p:sp>
        <p:nvSpPr>
          <p:cNvPr id="24" name="TextBox 23">
            <a:extLst>
              <a:ext uri="{FF2B5EF4-FFF2-40B4-BE49-F238E27FC236}">
                <a16:creationId xmlns:a16="http://schemas.microsoft.com/office/drawing/2014/main" id="{2359B9CD-F51B-4A83-9A93-1AA1CEED113E}"/>
              </a:ext>
            </a:extLst>
          </p:cNvPr>
          <p:cNvSpPr txBox="1"/>
          <p:nvPr/>
        </p:nvSpPr>
        <p:spPr>
          <a:xfrm>
            <a:off x="111172" y="992121"/>
            <a:ext cx="2623947"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Demographics (age, sex, race)</a:t>
            </a:r>
          </a:p>
        </p:txBody>
      </p:sp>
      <p:sp>
        <p:nvSpPr>
          <p:cNvPr id="25" name="TextBox 24">
            <a:extLst>
              <a:ext uri="{FF2B5EF4-FFF2-40B4-BE49-F238E27FC236}">
                <a16:creationId xmlns:a16="http://schemas.microsoft.com/office/drawing/2014/main" id="{B45F3D47-0BA5-47FB-B359-4D38552254FA}"/>
              </a:ext>
            </a:extLst>
          </p:cNvPr>
          <p:cNvSpPr txBox="1"/>
          <p:nvPr/>
        </p:nvSpPr>
        <p:spPr>
          <a:xfrm>
            <a:off x="109658" y="2644204"/>
            <a:ext cx="2805601"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Duty Location, </a:t>
            </a:r>
          </a:p>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Marital Status,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Education</a:t>
            </a:r>
          </a:p>
        </p:txBody>
      </p:sp>
      <p:sp>
        <p:nvSpPr>
          <p:cNvPr id="26" name="TextBox 25">
            <a:extLst>
              <a:ext uri="{FF2B5EF4-FFF2-40B4-BE49-F238E27FC236}">
                <a16:creationId xmlns:a16="http://schemas.microsoft.com/office/drawing/2014/main" id="{624A73AF-0EB4-4B9E-8DE1-B0F54BC72F76}"/>
              </a:ext>
            </a:extLst>
          </p:cNvPr>
          <p:cNvSpPr txBox="1"/>
          <p:nvPr/>
        </p:nvSpPr>
        <p:spPr>
          <a:xfrm>
            <a:off x="114574" y="5876944"/>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DEOCS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Climate Survey</a:t>
            </a:r>
          </a:p>
        </p:txBody>
      </p:sp>
      <p:sp>
        <p:nvSpPr>
          <p:cNvPr id="27" name="TextBox 26">
            <a:extLst>
              <a:ext uri="{FF2B5EF4-FFF2-40B4-BE49-F238E27FC236}">
                <a16:creationId xmlns:a16="http://schemas.microsoft.com/office/drawing/2014/main" id="{B4B5F5A5-A715-464A-A85E-3874C63492EF}"/>
              </a:ext>
            </a:extLst>
          </p:cNvPr>
          <p:cNvSpPr txBox="1"/>
          <p:nvPr/>
        </p:nvSpPr>
        <p:spPr>
          <a:xfrm>
            <a:off x="109658" y="6154475"/>
            <a:ext cx="2058702"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Doctrine</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FMs, ADRPs</a:t>
            </a:r>
          </a:p>
        </p:txBody>
      </p:sp>
      <p:sp>
        <p:nvSpPr>
          <p:cNvPr id="28" name="TextBox 27">
            <a:extLst>
              <a:ext uri="{FF2B5EF4-FFF2-40B4-BE49-F238E27FC236}">
                <a16:creationId xmlns:a16="http://schemas.microsoft.com/office/drawing/2014/main" id="{8764AA1D-4294-4D6A-9C56-C2583B4C27E6}"/>
              </a:ext>
            </a:extLst>
          </p:cNvPr>
          <p:cNvSpPr txBox="1"/>
          <p:nvPr/>
        </p:nvSpPr>
        <p:spPr>
          <a:xfrm>
            <a:off x="121391" y="539747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URI</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Unit Risk Inventory</a:t>
            </a:r>
          </a:p>
        </p:txBody>
      </p:sp>
      <p:sp>
        <p:nvSpPr>
          <p:cNvPr id="29" name="TextBox 28">
            <a:extLst>
              <a:ext uri="{FF2B5EF4-FFF2-40B4-BE49-F238E27FC236}">
                <a16:creationId xmlns:a16="http://schemas.microsoft.com/office/drawing/2014/main" id="{1BC0DB25-53A5-4A3F-9DCA-2E040F060C80}"/>
              </a:ext>
            </a:extLst>
          </p:cNvPr>
          <p:cNvSpPr txBox="1"/>
          <p:nvPr/>
        </p:nvSpPr>
        <p:spPr>
          <a:xfrm>
            <a:off x="119701" y="371630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Training, Weapon Qual.</a:t>
            </a:r>
          </a:p>
        </p:txBody>
      </p:sp>
      <p:sp>
        <p:nvSpPr>
          <p:cNvPr id="30" name="TextBox 29">
            <a:extLst>
              <a:ext uri="{FF2B5EF4-FFF2-40B4-BE49-F238E27FC236}">
                <a16:creationId xmlns:a16="http://schemas.microsoft.com/office/drawing/2014/main" id="{843DFFA9-518D-4AA8-A97D-C9A2947F4994}"/>
              </a:ext>
            </a:extLst>
          </p:cNvPr>
          <p:cNvSpPr txBox="1"/>
          <p:nvPr/>
        </p:nvSpPr>
        <p:spPr>
          <a:xfrm>
            <a:off x="119490" y="3989782"/>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ATRRS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Training, Coursework</a:t>
            </a:r>
          </a:p>
        </p:txBody>
      </p:sp>
      <p:sp>
        <p:nvSpPr>
          <p:cNvPr id="31" name="TextBox 30">
            <a:extLst>
              <a:ext uri="{FF2B5EF4-FFF2-40B4-BE49-F238E27FC236}">
                <a16:creationId xmlns:a16="http://schemas.microsoft.com/office/drawing/2014/main" id="{E483B1E0-23BA-4E8E-AA62-07BA2E89EF5A}"/>
              </a:ext>
            </a:extLst>
          </p:cNvPr>
          <p:cNvSpPr txBox="1"/>
          <p:nvPr/>
        </p:nvSpPr>
        <p:spPr>
          <a:xfrm>
            <a:off x="114574" y="4267301"/>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FAM SPON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Dependents</a:t>
            </a:r>
          </a:p>
        </p:txBody>
      </p:sp>
      <p:sp>
        <p:nvSpPr>
          <p:cNvPr id="32" name="TextBox 31">
            <a:extLst>
              <a:ext uri="{FF2B5EF4-FFF2-40B4-BE49-F238E27FC236}">
                <a16:creationId xmlns:a16="http://schemas.microsoft.com/office/drawing/2014/main" id="{0E69CCE8-1E50-4470-89C4-CF09B1A604FA}"/>
              </a:ext>
            </a:extLst>
          </p:cNvPr>
          <p:cNvSpPr txBox="1"/>
          <p:nvPr/>
        </p:nvSpPr>
        <p:spPr>
          <a:xfrm>
            <a:off x="119642" y="4561493"/>
            <a:ext cx="288585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CTS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Deployment History</a:t>
            </a:r>
          </a:p>
        </p:txBody>
      </p:sp>
      <p:sp>
        <p:nvSpPr>
          <p:cNvPr id="35" name="Rectangle: Rounded Corners 34">
            <a:extLst>
              <a:ext uri="{FF2B5EF4-FFF2-40B4-BE49-F238E27FC236}">
                <a16:creationId xmlns:a16="http://schemas.microsoft.com/office/drawing/2014/main" id="{858597EE-10E9-4161-9709-9F1DCADB181B}"/>
              </a:ext>
            </a:extLst>
          </p:cNvPr>
          <p:cNvSpPr/>
          <p:nvPr/>
        </p:nvSpPr>
        <p:spPr>
          <a:xfrm>
            <a:off x="104742" y="992121"/>
            <a:ext cx="2466242" cy="1539620"/>
          </a:xfrm>
          <a:prstGeom prst="roundRect">
            <a:avLst>
              <a:gd name="adj" fmla="val 11877"/>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F4CD3A49-D06D-4DE8-BF2A-7B660C0D4E96}"/>
              </a:ext>
            </a:extLst>
          </p:cNvPr>
          <p:cNvSpPr/>
          <p:nvPr/>
        </p:nvSpPr>
        <p:spPr>
          <a:xfrm>
            <a:off x="114574" y="2643188"/>
            <a:ext cx="2466242" cy="227294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0AF6FC91-90FF-42BE-8519-4294DBB310D0}"/>
              </a:ext>
            </a:extLst>
          </p:cNvPr>
          <p:cNvSpPr/>
          <p:nvPr/>
        </p:nvSpPr>
        <p:spPr>
          <a:xfrm>
            <a:off x="124558" y="5128881"/>
            <a:ext cx="2446427"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8DA4D4DF-CB84-439D-B887-948B567CA7A0}"/>
              </a:ext>
            </a:extLst>
          </p:cNvPr>
          <p:cNvSpPr/>
          <p:nvPr/>
        </p:nvSpPr>
        <p:spPr>
          <a:xfrm>
            <a:off x="119643" y="5910237"/>
            <a:ext cx="2451342"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E3255AC3-4E45-41A4-A3BB-32E7245F6A91}"/>
              </a:ext>
            </a:extLst>
          </p:cNvPr>
          <p:cNvSpPr/>
          <p:nvPr/>
        </p:nvSpPr>
        <p:spPr>
          <a:xfrm>
            <a:off x="6189405" y="5917629"/>
            <a:ext cx="2464058" cy="864540"/>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961A52D7-0194-485C-8016-58E5DD2AE16D}"/>
              </a:ext>
            </a:extLst>
          </p:cNvPr>
          <p:cNvSpPr/>
          <p:nvPr/>
        </p:nvSpPr>
        <p:spPr>
          <a:xfrm>
            <a:off x="7719628" y="5012404"/>
            <a:ext cx="3934210" cy="594964"/>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47EEDE31-9E68-44E4-97AE-50A00292ADCA}"/>
              </a:ext>
            </a:extLst>
          </p:cNvPr>
          <p:cNvSpPr/>
          <p:nvPr/>
        </p:nvSpPr>
        <p:spPr>
          <a:xfrm>
            <a:off x="9477713" y="4236258"/>
            <a:ext cx="2689707"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3AB5B43C-C663-48E6-B036-8AB4E9F9669A}"/>
              </a:ext>
            </a:extLst>
          </p:cNvPr>
          <p:cNvSpPr/>
          <p:nvPr/>
        </p:nvSpPr>
        <p:spPr>
          <a:xfrm>
            <a:off x="9405192" y="1130477"/>
            <a:ext cx="2160126" cy="541588"/>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EB6149C6-3FE8-4D10-A427-D9A766B489A8}"/>
              </a:ext>
            </a:extLst>
          </p:cNvPr>
          <p:cNvSpPr/>
          <p:nvPr/>
        </p:nvSpPr>
        <p:spPr>
          <a:xfrm>
            <a:off x="10221623" y="2087547"/>
            <a:ext cx="1763900"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Arrow Connector 46">
            <a:extLst>
              <a:ext uri="{FF2B5EF4-FFF2-40B4-BE49-F238E27FC236}">
                <a16:creationId xmlns:a16="http://schemas.microsoft.com/office/drawing/2014/main" id="{4F033BE9-0A5D-4A13-B123-65B2B91D849A}"/>
              </a:ext>
            </a:extLst>
          </p:cNvPr>
          <p:cNvCxnSpPr>
            <a:cxnSpLocks/>
            <a:stCxn id="39" idx="1"/>
          </p:cNvCxnSpPr>
          <p:nvPr/>
        </p:nvCxnSpPr>
        <p:spPr>
          <a:xfrm flipH="1" flipV="1">
            <a:off x="5648633" y="6154475"/>
            <a:ext cx="540772" cy="19542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666BA0-DFC4-4BC4-8063-6AC84496D997}"/>
              </a:ext>
            </a:extLst>
          </p:cNvPr>
          <p:cNvCxnSpPr>
            <a:cxnSpLocks/>
            <a:stCxn id="7" idx="0"/>
          </p:cNvCxnSpPr>
          <p:nvPr/>
        </p:nvCxnSpPr>
        <p:spPr>
          <a:xfrm flipH="1" flipV="1">
            <a:off x="8718532" y="3651156"/>
            <a:ext cx="947368" cy="136512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C3775F-CE8C-47A4-80B3-F617B2770051}"/>
              </a:ext>
            </a:extLst>
          </p:cNvPr>
          <p:cNvCxnSpPr>
            <a:cxnSpLocks/>
            <a:stCxn id="42" idx="0"/>
          </p:cNvCxnSpPr>
          <p:nvPr/>
        </p:nvCxnSpPr>
        <p:spPr>
          <a:xfrm flipH="1" flipV="1">
            <a:off x="10221623" y="3413110"/>
            <a:ext cx="600944" cy="82314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348C5CF-365B-44BC-BFD9-1299215A1636}"/>
              </a:ext>
            </a:extLst>
          </p:cNvPr>
          <p:cNvCxnSpPr>
            <a:cxnSpLocks/>
            <a:stCxn id="44" idx="1"/>
          </p:cNvCxnSpPr>
          <p:nvPr/>
        </p:nvCxnSpPr>
        <p:spPr>
          <a:xfrm flipH="1">
            <a:off x="8591894" y="2228208"/>
            <a:ext cx="1629729" cy="48556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AA0610C-D29B-499C-858D-1CB1A74C38E1}"/>
              </a:ext>
            </a:extLst>
          </p:cNvPr>
          <p:cNvCxnSpPr>
            <a:cxnSpLocks/>
            <a:stCxn id="43" idx="1"/>
          </p:cNvCxnSpPr>
          <p:nvPr/>
        </p:nvCxnSpPr>
        <p:spPr>
          <a:xfrm flipH="1">
            <a:off x="7983794" y="1401271"/>
            <a:ext cx="1421398" cy="55131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5C9111D-448E-4698-A23C-8A2FCEB1917D}"/>
              </a:ext>
            </a:extLst>
          </p:cNvPr>
          <p:cNvCxnSpPr>
            <a:cxnSpLocks/>
            <a:stCxn id="35" idx="3"/>
          </p:cNvCxnSpPr>
          <p:nvPr/>
        </p:nvCxnSpPr>
        <p:spPr>
          <a:xfrm>
            <a:off x="2570984" y="1761931"/>
            <a:ext cx="753126" cy="256469"/>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33DD2FE-CDC0-4A4A-8FBC-D7FA365FFA11}"/>
              </a:ext>
            </a:extLst>
          </p:cNvPr>
          <p:cNvCxnSpPr>
            <a:cxnSpLocks/>
            <a:stCxn id="36" idx="3"/>
          </p:cNvCxnSpPr>
          <p:nvPr/>
        </p:nvCxnSpPr>
        <p:spPr>
          <a:xfrm flipV="1">
            <a:off x="2580816" y="3505677"/>
            <a:ext cx="1248849" cy="273982"/>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8B6C251-8432-4C7A-BEF1-F515537A3D72}"/>
              </a:ext>
            </a:extLst>
          </p:cNvPr>
          <p:cNvCxnSpPr>
            <a:cxnSpLocks/>
            <a:stCxn id="37" idx="3"/>
          </p:cNvCxnSpPr>
          <p:nvPr/>
        </p:nvCxnSpPr>
        <p:spPr>
          <a:xfrm flipV="1">
            <a:off x="2570985" y="4687119"/>
            <a:ext cx="916458" cy="72014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687EED-1074-4FF3-A3F7-A59700D75731}"/>
              </a:ext>
            </a:extLst>
          </p:cNvPr>
          <p:cNvCxnSpPr>
            <a:cxnSpLocks/>
            <a:stCxn id="38" idx="3"/>
          </p:cNvCxnSpPr>
          <p:nvPr/>
        </p:nvCxnSpPr>
        <p:spPr>
          <a:xfrm flipV="1">
            <a:off x="2570985" y="5421674"/>
            <a:ext cx="988732" cy="766945"/>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036DD64-9C9B-49A6-949A-D83CE30FD944}"/>
              </a:ext>
            </a:extLst>
          </p:cNvPr>
          <p:cNvSpPr txBox="1"/>
          <p:nvPr/>
        </p:nvSpPr>
        <p:spPr>
          <a:xfrm>
            <a:off x="5939564" y="5124098"/>
            <a:ext cx="53196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TBD</a:t>
            </a:r>
          </a:p>
        </p:txBody>
      </p:sp>
      <p:sp>
        <p:nvSpPr>
          <p:cNvPr id="85" name="Rectangle: Rounded Corners 84">
            <a:extLst>
              <a:ext uri="{FF2B5EF4-FFF2-40B4-BE49-F238E27FC236}">
                <a16:creationId xmlns:a16="http://schemas.microsoft.com/office/drawing/2014/main" id="{BB6DD4A0-7CB0-4C78-9019-0EF8E04BD59C}"/>
              </a:ext>
            </a:extLst>
          </p:cNvPr>
          <p:cNvSpPr/>
          <p:nvPr/>
        </p:nvSpPr>
        <p:spPr>
          <a:xfrm>
            <a:off x="5958668" y="5150902"/>
            <a:ext cx="483483" cy="270285"/>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6" name="Straight Arrow Connector 85">
            <a:extLst>
              <a:ext uri="{FF2B5EF4-FFF2-40B4-BE49-F238E27FC236}">
                <a16:creationId xmlns:a16="http://schemas.microsoft.com/office/drawing/2014/main" id="{8808E783-C90B-4162-9404-557C1649A690}"/>
              </a:ext>
            </a:extLst>
          </p:cNvPr>
          <p:cNvCxnSpPr>
            <a:cxnSpLocks/>
            <a:stCxn id="84" idx="0"/>
          </p:cNvCxnSpPr>
          <p:nvPr/>
        </p:nvCxnSpPr>
        <p:spPr>
          <a:xfrm flipV="1">
            <a:off x="6205548" y="4357708"/>
            <a:ext cx="111678" cy="76639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33F5A05-95FF-45C6-93E5-30D6EA5221C6}"/>
              </a:ext>
            </a:extLst>
          </p:cNvPr>
          <p:cNvSpPr txBox="1"/>
          <p:nvPr/>
        </p:nvSpPr>
        <p:spPr>
          <a:xfrm>
            <a:off x="3452468" y="1043801"/>
            <a:ext cx="2607030"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Rank Group</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MOS</a:t>
            </a:r>
          </a:p>
        </p:txBody>
      </p:sp>
      <p:sp>
        <p:nvSpPr>
          <p:cNvPr id="66" name="Rectangle: Rounded Corners 65">
            <a:extLst>
              <a:ext uri="{FF2B5EF4-FFF2-40B4-BE49-F238E27FC236}">
                <a16:creationId xmlns:a16="http://schemas.microsoft.com/office/drawing/2014/main" id="{6395F220-B6BD-4FFE-8600-1BEDAAFF60E2}"/>
              </a:ext>
            </a:extLst>
          </p:cNvPr>
          <p:cNvSpPr/>
          <p:nvPr/>
        </p:nvSpPr>
        <p:spPr>
          <a:xfrm>
            <a:off x="3509341" y="1057028"/>
            <a:ext cx="2248514"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518AB9A7-2D0B-4D3A-AA4D-037FE5E9D1E1}"/>
              </a:ext>
            </a:extLst>
          </p:cNvPr>
          <p:cNvCxnSpPr>
            <a:cxnSpLocks/>
            <a:stCxn id="66" idx="2"/>
          </p:cNvCxnSpPr>
          <p:nvPr/>
        </p:nvCxnSpPr>
        <p:spPr>
          <a:xfrm>
            <a:off x="4633598" y="1338349"/>
            <a:ext cx="371086" cy="38687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367F4D79-A3BD-4860-9F25-DDE2AEBA06DB}"/>
              </a:ext>
            </a:extLst>
          </p:cNvPr>
          <p:cNvSpPr/>
          <p:nvPr/>
        </p:nvSpPr>
        <p:spPr>
          <a:xfrm>
            <a:off x="6124416" y="910923"/>
            <a:ext cx="1830193" cy="471496"/>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28317927-9644-408E-B2E9-1182F10FF9AC}"/>
              </a:ext>
            </a:extLst>
          </p:cNvPr>
          <p:cNvSpPr txBox="1"/>
          <p:nvPr/>
        </p:nvSpPr>
        <p:spPr>
          <a:xfrm>
            <a:off x="6107706" y="871629"/>
            <a:ext cx="1973780"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p>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Speed of Promotion</a:t>
            </a:r>
          </a:p>
        </p:txBody>
      </p:sp>
      <p:cxnSp>
        <p:nvCxnSpPr>
          <p:cNvPr id="71" name="Straight Arrow Connector 70">
            <a:extLst>
              <a:ext uri="{FF2B5EF4-FFF2-40B4-BE49-F238E27FC236}">
                <a16:creationId xmlns:a16="http://schemas.microsoft.com/office/drawing/2014/main" id="{7A46282A-9787-4DD9-910B-8B465516DDA9}"/>
              </a:ext>
            </a:extLst>
          </p:cNvPr>
          <p:cNvCxnSpPr>
            <a:cxnSpLocks/>
          </p:cNvCxnSpPr>
          <p:nvPr/>
        </p:nvCxnSpPr>
        <p:spPr>
          <a:xfrm flipH="1">
            <a:off x="6010591" y="1386816"/>
            <a:ext cx="579471" cy="1015685"/>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7" name="Slide Number Placeholder 3">
            <a:extLst>
              <a:ext uri="{FF2B5EF4-FFF2-40B4-BE49-F238E27FC236}">
                <a16:creationId xmlns:a16="http://schemas.microsoft.com/office/drawing/2014/main" id="{C700625F-1EE6-B242-B40C-AEBD7B31B3CB}"/>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164421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Text Placeholder 1"/>
          <p:cNvSpPr>
            <a:spLocks noGrp="1"/>
          </p:cNvSpPr>
          <p:nvPr>
            <p:ph type="body" sz="quarter" idx="4294967295"/>
          </p:nvPr>
        </p:nvSpPr>
        <p:spPr>
          <a:xfrm>
            <a:off x="376238" y="112264"/>
            <a:ext cx="11815762" cy="1242105"/>
          </a:xfrm>
          <a:prstGeom prst="rect">
            <a:avLst/>
          </a:prstGeom>
        </p:spPr>
        <p:txBody>
          <a:bodyPr/>
          <a:lstStyle/>
          <a:p>
            <a:pPr marL="0" indent="0" algn="ctr">
              <a:lnSpc>
                <a:spcPct val="80000"/>
              </a:lnSpc>
              <a:buNone/>
            </a:pPr>
            <a:r>
              <a:rPr lang="en-US" sz="4400" b="1">
                <a:solidFill>
                  <a:srgbClr val="DE6201"/>
                </a:solidFill>
                <a:latin typeface="ITC Franklin Gothic Std Book" panose="020B0504030503020204" pitchFamily="34" charset="0"/>
              </a:rPr>
              <a:t>Leveraging Archival Data</a:t>
            </a:r>
          </a:p>
          <a:p>
            <a:pPr marL="0" indent="0" algn="ctr">
              <a:lnSpc>
                <a:spcPct val="80000"/>
              </a:lnSpc>
              <a:buNone/>
            </a:pPr>
            <a:r>
              <a:rPr lang="en-US" sz="4400" b="1">
                <a:solidFill>
                  <a:srgbClr val="DE6201"/>
                </a:solidFill>
                <a:latin typeface="ITC Franklin Gothic Std Book" panose="020B0504030503020204" pitchFamily="34" charset="0"/>
              </a:rPr>
              <a:t>to Predict Performance</a:t>
            </a:r>
          </a:p>
        </p:txBody>
      </p:sp>
      <p:sp>
        <p:nvSpPr>
          <p:cNvPr id="6" name="Rectangle 5"/>
          <p:cNvSpPr/>
          <p:nvPr/>
        </p:nvSpPr>
        <p:spPr>
          <a:xfrm>
            <a:off x="924340" y="1366548"/>
            <a:ext cx="10731893" cy="1354217"/>
          </a:xfrm>
          <a:prstGeom prst="rect">
            <a:avLst/>
          </a:prstGeom>
        </p:spPr>
        <p:txBody>
          <a:bodyPr wrap="square" lIns="91440" tIns="45720" rIns="91440" bIns="45720" anchor="t">
            <a:spAutoFit/>
          </a:bodyPr>
          <a:lstStyle/>
          <a:p>
            <a:pPr defTabSz="685800">
              <a:spcBef>
                <a:spcPts val="600"/>
              </a:spcBef>
              <a:spcAft>
                <a:spcPts val="600"/>
              </a:spcAft>
              <a:defRPr/>
            </a:pPr>
            <a:r>
              <a:rPr lang="en-US" b="1">
                <a:solidFill>
                  <a:srgbClr val="002060"/>
                </a:solidFill>
                <a:ea typeface="+mn-lt"/>
                <a:cs typeface="+mn-lt"/>
              </a:rPr>
              <a:t>Problem:</a:t>
            </a:r>
            <a:r>
              <a:rPr lang="en-US">
                <a:solidFill>
                  <a:srgbClr val="002060"/>
                </a:solidFill>
                <a:ea typeface="+mn-lt"/>
                <a:cs typeface="+mn-lt"/>
              </a:rPr>
              <a:t> The Army possesses a trove of administrative data (e.g., personnel records, training scores), but has yet to fully leverage these data. </a:t>
            </a:r>
          </a:p>
          <a:p>
            <a:pPr marL="0" marR="0" lvl="0" indent="0" algn="l" defTabSz="685800" rtl="0" eaLnBrk="1" fontAlgn="auto" latinLnBrk="0" hangingPunct="1">
              <a:lnSpc>
                <a:spcPct val="100000"/>
              </a:lnSpc>
              <a:spcBef>
                <a:spcPts val="600"/>
              </a:spcBef>
              <a:spcAft>
                <a:spcPts val="1800"/>
              </a:spcAft>
              <a:buClrTx/>
              <a:buSzTx/>
              <a:buFontTx/>
              <a:buNone/>
              <a:tabLst/>
              <a:defRPr/>
            </a:pPr>
            <a:r>
              <a:rPr lang="en-US" b="1">
                <a:solidFill>
                  <a:srgbClr val="002060"/>
                </a:solidFill>
                <a:ea typeface="+mn-lt"/>
                <a:cs typeface="+mn-lt"/>
              </a:rPr>
              <a:t>Purpose:</a:t>
            </a:r>
            <a:r>
              <a:rPr lang="en-US">
                <a:solidFill>
                  <a:srgbClr val="002060"/>
                </a:solidFill>
                <a:ea typeface="+mn-lt"/>
                <a:cs typeface="+mn-lt"/>
              </a:rPr>
              <a:t> Using modern data science techniques, we are developing models that integrate existing DOD data to make predictions about Soldier behavior and performance.</a:t>
            </a:r>
          </a:p>
        </p:txBody>
      </p:sp>
      <p:sp>
        <p:nvSpPr>
          <p:cNvPr id="9" name="TextBox 8">
            <a:extLst>
              <a:ext uri="{FF2B5EF4-FFF2-40B4-BE49-F238E27FC236}">
                <a16:creationId xmlns:a16="http://schemas.microsoft.com/office/drawing/2014/main" id="{F1750A59-8272-4BB7-B01A-72DAF77389C0}"/>
              </a:ext>
            </a:extLst>
          </p:cNvPr>
          <p:cNvSpPr txBox="1"/>
          <p:nvPr/>
        </p:nvSpPr>
        <p:spPr>
          <a:xfrm>
            <a:off x="924339" y="2889473"/>
            <a:ext cx="10731893" cy="1708160"/>
          </a:xfrm>
          <a:prstGeom prst="rect">
            <a:avLst/>
          </a:prstGeom>
          <a:noFill/>
        </p:spPr>
        <p:txBody>
          <a:bodyPr wrap="square" lIns="91440" tIns="45720" rIns="91440" bIns="45720" anchor="t">
            <a:spAutoFit/>
          </a:bodyPr>
          <a:lstStyle/>
          <a:p>
            <a:pPr defTabSz="685800">
              <a:spcAft>
                <a:spcPts val="600"/>
              </a:spcAft>
              <a:defRPr/>
            </a:pPr>
            <a:r>
              <a:rPr lang="en-US" b="1">
                <a:solidFill>
                  <a:srgbClr val="002060"/>
                </a:solidFill>
                <a:ea typeface="+mn-lt"/>
                <a:cs typeface="+mn-lt"/>
              </a:rPr>
              <a:t>Payoff: </a:t>
            </a:r>
            <a:r>
              <a:rPr lang="en-US">
                <a:solidFill>
                  <a:srgbClr val="002060"/>
                </a:solidFill>
                <a:ea typeface="+mn-lt"/>
                <a:cs typeface="+mn-lt"/>
              </a:rPr>
              <a:t>Knowledge about how best to utilize data from disparate sources to form a holistic picture of Soldier and unit performance that can be used to: </a:t>
            </a:r>
          </a:p>
          <a:p>
            <a:pPr marL="1257300" marR="0" lvl="3" indent="-342900" algn="l" defTabSz="685800" rtl="0" eaLnBrk="1" fontAlgn="auto" latinLnBrk="0" hangingPunct="1">
              <a:lnSpc>
                <a:spcPct val="100000"/>
              </a:lnSpc>
              <a:spcBef>
                <a:spcPts val="0"/>
              </a:spcBef>
              <a:spcAft>
                <a:spcPts val="600"/>
              </a:spcAft>
              <a:buClrTx/>
              <a:buSzTx/>
              <a:buFont typeface="Times New Roman" panose="02020603050405020304" pitchFamily="18" charset="0"/>
              <a:buChar char="─"/>
              <a:tabLst/>
              <a:defRPr/>
            </a:pPr>
            <a:r>
              <a:rPr lang="en-US">
                <a:solidFill>
                  <a:srgbClr val="002060"/>
                </a:solidFill>
                <a:ea typeface="+mn-lt"/>
                <a:cs typeface="+mn-lt"/>
              </a:rPr>
              <a:t>Improve training</a:t>
            </a:r>
          </a:p>
          <a:p>
            <a:pPr marL="1257300" lvl="3" indent="-342900" defTabSz="685800">
              <a:spcAft>
                <a:spcPts val="600"/>
              </a:spcAft>
              <a:buFont typeface="Times New Roman" panose="02020603050405020304" pitchFamily="18" charset="0"/>
              <a:buChar char="─"/>
              <a:defRPr/>
            </a:pPr>
            <a:r>
              <a:rPr lang="en-US">
                <a:solidFill>
                  <a:srgbClr val="002060"/>
                </a:solidFill>
                <a:ea typeface="+mn-lt"/>
                <a:cs typeface="+mn-lt"/>
              </a:rPr>
              <a:t>Identify informative performance metrics </a:t>
            </a:r>
          </a:p>
          <a:p>
            <a:pPr marL="1257300" marR="0" lvl="3" indent="-342900" algn="l" defTabSz="685800" rtl="0" eaLnBrk="1" fontAlgn="auto" latinLnBrk="0" hangingPunct="1">
              <a:lnSpc>
                <a:spcPct val="100000"/>
              </a:lnSpc>
              <a:spcBef>
                <a:spcPts val="0"/>
              </a:spcBef>
              <a:spcAft>
                <a:spcPts val="600"/>
              </a:spcAft>
              <a:buClrTx/>
              <a:buSzTx/>
              <a:buFont typeface="Times New Roman" panose="02020603050405020304" pitchFamily="18" charset="0"/>
              <a:buChar char="─"/>
              <a:tabLst/>
              <a:defRPr/>
            </a:pPr>
            <a:r>
              <a:rPr lang="en-US">
                <a:solidFill>
                  <a:srgbClr val="002060"/>
                </a:solidFill>
                <a:ea typeface="+mn-lt"/>
                <a:cs typeface="+mn-lt"/>
              </a:rPr>
              <a:t>Optimize talent management decisions across Soldier lifecycle</a:t>
            </a:r>
          </a:p>
        </p:txBody>
      </p:sp>
      <p:sp>
        <p:nvSpPr>
          <p:cNvPr id="21" name="Oval 20">
            <a:extLst>
              <a:ext uri="{FF2B5EF4-FFF2-40B4-BE49-F238E27FC236}">
                <a16:creationId xmlns:a16="http://schemas.microsoft.com/office/drawing/2014/main" id="{81C795DC-8C8E-4921-A567-E4224D4BA7B8}"/>
              </a:ext>
            </a:extLst>
          </p:cNvPr>
          <p:cNvSpPr/>
          <p:nvPr/>
        </p:nvSpPr>
        <p:spPr>
          <a:xfrm>
            <a:off x="3737847" y="4692340"/>
            <a:ext cx="583661" cy="554477"/>
          </a:xfrm>
          <a:prstGeom prst="ellipse">
            <a:avLst/>
          </a:prstGeom>
          <a:solidFill>
            <a:srgbClr val="F27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2837516-93FB-47DD-B0AB-A37BFA36F86F}"/>
              </a:ext>
            </a:extLst>
          </p:cNvPr>
          <p:cNvSpPr/>
          <p:nvPr/>
        </p:nvSpPr>
        <p:spPr>
          <a:xfrm>
            <a:off x="7961251" y="4678819"/>
            <a:ext cx="583661" cy="554477"/>
          </a:xfrm>
          <a:prstGeom prst="ellipse">
            <a:avLst/>
          </a:prstGeom>
          <a:solidFill>
            <a:srgbClr val="A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7C2EB73-27D7-42E5-B9B2-7CBF68525F5A}"/>
              </a:ext>
            </a:extLst>
          </p:cNvPr>
          <p:cNvSpPr txBox="1"/>
          <p:nvPr/>
        </p:nvSpPr>
        <p:spPr>
          <a:xfrm>
            <a:off x="4321460" y="4743016"/>
            <a:ext cx="1498736" cy="461665"/>
          </a:xfrm>
          <a:prstGeom prst="rect">
            <a:avLst/>
          </a:prstGeom>
          <a:noFill/>
        </p:spPr>
        <p:txBody>
          <a:bodyPr wrap="square" rtlCol="0">
            <a:spAutoFit/>
          </a:bodyPr>
          <a:lstStyle/>
          <a:p>
            <a:pPr algn="l"/>
            <a:r>
              <a:rPr lang="en-US" sz="1200" b="1">
                <a:latin typeface="Arial" panose="020B0604020202020204" pitchFamily="34" charset="0"/>
                <a:cs typeface="Arial" panose="020B0604020202020204" pitchFamily="34" charset="0"/>
              </a:rPr>
              <a:t>Conceptual mapping</a:t>
            </a:r>
          </a:p>
        </p:txBody>
      </p:sp>
      <p:grpSp>
        <p:nvGrpSpPr>
          <p:cNvPr id="3" name="Group 2">
            <a:extLst>
              <a:ext uri="{FF2B5EF4-FFF2-40B4-BE49-F238E27FC236}">
                <a16:creationId xmlns:a16="http://schemas.microsoft.com/office/drawing/2014/main" id="{54A7CF9B-2062-4B56-9A1C-005E4B9835F6}"/>
              </a:ext>
            </a:extLst>
          </p:cNvPr>
          <p:cNvGrpSpPr/>
          <p:nvPr/>
        </p:nvGrpSpPr>
        <p:grpSpPr>
          <a:xfrm>
            <a:off x="818744" y="4720137"/>
            <a:ext cx="11204641" cy="2071029"/>
            <a:chOff x="818744" y="4664823"/>
            <a:chExt cx="11204641" cy="2071029"/>
          </a:xfrm>
        </p:grpSpPr>
        <p:sp>
          <p:nvSpPr>
            <p:cNvPr id="5" name="Arrow: Chevron 4">
              <a:extLst>
                <a:ext uri="{FF2B5EF4-FFF2-40B4-BE49-F238E27FC236}">
                  <a16:creationId xmlns:a16="http://schemas.microsoft.com/office/drawing/2014/main" id="{740A37D2-4DB9-4F4B-9353-CA9765EC6457}"/>
                </a:ext>
              </a:extLst>
            </p:cNvPr>
            <p:cNvSpPr/>
            <p:nvPr/>
          </p:nvSpPr>
          <p:spPr>
            <a:xfrm>
              <a:off x="818744" y="5428655"/>
              <a:ext cx="2177375" cy="403697"/>
            </a:xfrm>
            <a:prstGeom prst="chevron">
              <a:avLst/>
            </a:prstGeom>
            <a:solidFill>
              <a:srgbClr val="EDA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902C4F60-8C3F-4254-BA82-37AF6D6D7CCD}"/>
                </a:ext>
              </a:extLst>
            </p:cNvPr>
            <p:cNvSpPr/>
            <p:nvPr/>
          </p:nvSpPr>
          <p:spPr>
            <a:xfrm>
              <a:off x="2940991" y="5428654"/>
              <a:ext cx="2177375" cy="403697"/>
            </a:xfrm>
            <a:prstGeom prst="chevron">
              <a:avLst/>
            </a:prstGeom>
            <a:solidFill>
              <a:srgbClr val="F27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B8617303-79DB-42A6-AB12-80550767937A}"/>
                </a:ext>
              </a:extLst>
            </p:cNvPr>
            <p:cNvSpPr/>
            <p:nvPr/>
          </p:nvSpPr>
          <p:spPr>
            <a:xfrm>
              <a:off x="5042148" y="5420547"/>
              <a:ext cx="2177375" cy="403697"/>
            </a:xfrm>
            <a:prstGeom prst="chevron">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hevron 16">
              <a:extLst>
                <a:ext uri="{FF2B5EF4-FFF2-40B4-BE49-F238E27FC236}">
                  <a16:creationId xmlns:a16="http://schemas.microsoft.com/office/drawing/2014/main" id="{608C1760-CB4F-4DC2-B063-0EA9FD72AC7E}"/>
                </a:ext>
              </a:extLst>
            </p:cNvPr>
            <p:cNvSpPr/>
            <p:nvPr/>
          </p:nvSpPr>
          <p:spPr>
            <a:xfrm>
              <a:off x="7164395" y="5420546"/>
              <a:ext cx="2177375" cy="403697"/>
            </a:xfrm>
            <a:prstGeom prst="chevron">
              <a:avLst/>
            </a:prstGeom>
            <a:solidFill>
              <a:srgbClr val="A2B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34CABE40-C49E-4CA8-ADE8-C28AC86BA880}"/>
                </a:ext>
              </a:extLst>
            </p:cNvPr>
            <p:cNvSpPr/>
            <p:nvPr/>
          </p:nvSpPr>
          <p:spPr>
            <a:xfrm>
              <a:off x="9272047" y="5417303"/>
              <a:ext cx="2177375" cy="403697"/>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FDA19C1D-71D9-4A45-ADB1-24FEF997AD11}"/>
                </a:ext>
              </a:extLst>
            </p:cNvPr>
            <p:cNvSpPr/>
            <p:nvPr/>
          </p:nvSpPr>
          <p:spPr>
            <a:xfrm>
              <a:off x="1615600" y="6176725"/>
              <a:ext cx="583661" cy="554477"/>
            </a:xfrm>
            <a:prstGeom prst="ellipse">
              <a:avLst/>
            </a:prstGeom>
            <a:solidFill>
              <a:srgbClr val="EDA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E1889A-C9C4-449E-B454-A1C3838FC51A}"/>
                </a:ext>
              </a:extLst>
            </p:cNvPr>
            <p:cNvSpPr/>
            <p:nvPr/>
          </p:nvSpPr>
          <p:spPr>
            <a:xfrm>
              <a:off x="5804169" y="6142678"/>
              <a:ext cx="583661" cy="554477"/>
            </a:xfrm>
            <a:prstGeom prst="ellipse">
              <a:avLst/>
            </a:prstGeom>
            <a:solidFill>
              <a:srgbClr val="47A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F0DB434-25B5-4DAE-A336-1ACF16064B6E}"/>
                </a:ext>
              </a:extLst>
            </p:cNvPr>
            <p:cNvSpPr/>
            <p:nvPr/>
          </p:nvSpPr>
          <p:spPr>
            <a:xfrm>
              <a:off x="10068903" y="6138065"/>
              <a:ext cx="583661" cy="554477"/>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10C5778C-72F0-4741-9668-C28B48542BEF}"/>
                </a:ext>
              </a:extLst>
            </p:cNvPr>
            <p:cNvCxnSpPr/>
            <p:nvPr/>
          </p:nvCxnSpPr>
          <p:spPr>
            <a:xfrm>
              <a:off x="1907430" y="5778141"/>
              <a:ext cx="0" cy="457288"/>
            </a:xfrm>
            <a:prstGeom prst="line">
              <a:avLst/>
            </a:prstGeom>
            <a:ln w="28575">
              <a:solidFill>
                <a:srgbClr val="EDA05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C702E3A-B431-41E5-A883-11B5219306BF}"/>
                </a:ext>
              </a:extLst>
            </p:cNvPr>
            <p:cNvCxnSpPr/>
            <p:nvPr/>
          </p:nvCxnSpPr>
          <p:spPr>
            <a:xfrm>
              <a:off x="4029677" y="5191902"/>
              <a:ext cx="0" cy="457288"/>
            </a:xfrm>
            <a:prstGeom prst="line">
              <a:avLst/>
            </a:prstGeom>
            <a:ln w="28575">
              <a:solidFill>
                <a:srgbClr val="F2707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A45B3E2-F0B9-4026-B94F-74832492E76D}"/>
                </a:ext>
              </a:extLst>
            </p:cNvPr>
            <p:cNvCxnSpPr/>
            <p:nvPr/>
          </p:nvCxnSpPr>
          <p:spPr>
            <a:xfrm>
              <a:off x="6095999" y="5719437"/>
              <a:ext cx="0" cy="457288"/>
            </a:xfrm>
            <a:prstGeom prst="line">
              <a:avLst/>
            </a:prstGeom>
            <a:ln w="28575">
              <a:solidFill>
                <a:srgbClr val="47ADB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D5E824-2836-4A75-B811-2A97E5AAA9E5}"/>
                </a:ext>
              </a:extLst>
            </p:cNvPr>
            <p:cNvCxnSpPr/>
            <p:nvPr/>
          </p:nvCxnSpPr>
          <p:spPr>
            <a:xfrm>
              <a:off x="8253081" y="5093768"/>
              <a:ext cx="0" cy="457288"/>
            </a:xfrm>
            <a:prstGeom prst="line">
              <a:avLst/>
            </a:prstGeom>
            <a:ln w="28575">
              <a:solidFill>
                <a:srgbClr val="A2B97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397AD-0C5E-4ACF-964B-4A7DCC3680C9}"/>
                </a:ext>
              </a:extLst>
            </p:cNvPr>
            <p:cNvCxnSpPr/>
            <p:nvPr/>
          </p:nvCxnSpPr>
          <p:spPr>
            <a:xfrm>
              <a:off x="10360733" y="5737138"/>
              <a:ext cx="0" cy="457288"/>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CDE36E-E299-470B-B660-21409D7DC908}"/>
                </a:ext>
              </a:extLst>
            </p:cNvPr>
            <p:cNvSpPr txBox="1"/>
            <p:nvPr/>
          </p:nvSpPr>
          <p:spPr>
            <a:xfrm>
              <a:off x="1477653" y="5056060"/>
              <a:ext cx="864404" cy="369332"/>
            </a:xfrm>
            <a:prstGeom prst="rect">
              <a:avLst/>
            </a:prstGeom>
            <a:noFill/>
          </p:spPr>
          <p:txBody>
            <a:bodyPr wrap="none" rtlCol="0">
              <a:spAutoFit/>
            </a:bodyPr>
            <a:lstStyle/>
            <a:p>
              <a:pPr algn="l"/>
              <a:r>
                <a:rPr lang="en-US" b="1">
                  <a:solidFill>
                    <a:srgbClr val="EDA056"/>
                  </a:solidFill>
                  <a:latin typeface="Arial" panose="020B0604020202020204" pitchFamily="34" charset="0"/>
                  <a:cs typeface="Arial" panose="020B0604020202020204" pitchFamily="34" charset="0"/>
                </a:rPr>
                <a:t>Year 1</a:t>
              </a:r>
            </a:p>
          </p:txBody>
        </p:sp>
        <p:sp>
          <p:nvSpPr>
            <p:cNvPr id="34" name="TextBox 33">
              <a:extLst>
                <a:ext uri="{FF2B5EF4-FFF2-40B4-BE49-F238E27FC236}">
                  <a16:creationId xmlns:a16="http://schemas.microsoft.com/office/drawing/2014/main" id="{ACCCB8A6-BA6A-4A77-A6D3-CB96544F32C3}"/>
                </a:ext>
              </a:extLst>
            </p:cNvPr>
            <p:cNvSpPr txBox="1"/>
            <p:nvPr/>
          </p:nvSpPr>
          <p:spPr>
            <a:xfrm>
              <a:off x="5671896" y="5040516"/>
              <a:ext cx="864404" cy="369332"/>
            </a:xfrm>
            <a:prstGeom prst="rect">
              <a:avLst/>
            </a:prstGeom>
            <a:noFill/>
          </p:spPr>
          <p:txBody>
            <a:bodyPr wrap="none" rtlCol="0">
              <a:spAutoFit/>
            </a:bodyPr>
            <a:lstStyle/>
            <a:p>
              <a:pPr algn="l"/>
              <a:r>
                <a:rPr lang="en-US" b="1">
                  <a:solidFill>
                    <a:srgbClr val="47ADB9"/>
                  </a:solidFill>
                  <a:latin typeface="Arial" panose="020B0604020202020204" pitchFamily="34" charset="0"/>
                  <a:cs typeface="Arial" panose="020B0604020202020204" pitchFamily="34" charset="0"/>
                </a:rPr>
                <a:t>Year 3</a:t>
              </a:r>
            </a:p>
          </p:txBody>
        </p:sp>
        <p:sp>
          <p:nvSpPr>
            <p:cNvPr id="35" name="TextBox 34">
              <a:extLst>
                <a:ext uri="{FF2B5EF4-FFF2-40B4-BE49-F238E27FC236}">
                  <a16:creationId xmlns:a16="http://schemas.microsoft.com/office/drawing/2014/main" id="{DF712630-442E-4B71-8C05-641F0DC4EE3F}"/>
                </a:ext>
              </a:extLst>
            </p:cNvPr>
            <p:cNvSpPr txBox="1"/>
            <p:nvPr/>
          </p:nvSpPr>
          <p:spPr>
            <a:xfrm>
              <a:off x="3597177" y="5837995"/>
              <a:ext cx="864404" cy="369332"/>
            </a:xfrm>
            <a:prstGeom prst="rect">
              <a:avLst/>
            </a:prstGeom>
            <a:noFill/>
          </p:spPr>
          <p:txBody>
            <a:bodyPr wrap="none" rtlCol="0">
              <a:spAutoFit/>
            </a:bodyPr>
            <a:lstStyle/>
            <a:p>
              <a:pPr algn="l"/>
              <a:r>
                <a:rPr lang="en-US" b="1">
                  <a:solidFill>
                    <a:srgbClr val="F27078"/>
                  </a:solidFill>
                  <a:latin typeface="Arial" panose="020B0604020202020204" pitchFamily="34" charset="0"/>
                  <a:cs typeface="Arial" panose="020B0604020202020204" pitchFamily="34" charset="0"/>
                </a:rPr>
                <a:t>Year 2</a:t>
              </a:r>
            </a:p>
          </p:txBody>
        </p:sp>
        <p:sp>
          <p:nvSpPr>
            <p:cNvPr id="36" name="TextBox 35">
              <a:extLst>
                <a:ext uri="{FF2B5EF4-FFF2-40B4-BE49-F238E27FC236}">
                  <a16:creationId xmlns:a16="http://schemas.microsoft.com/office/drawing/2014/main" id="{450688FE-C5EA-4FEF-9A3E-2CFCF944300C}"/>
                </a:ext>
              </a:extLst>
            </p:cNvPr>
            <p:cNvSpPr txBox="1"/>
            <p:nvPr/>
          </p:nvSpPr>
          <p:spPr>
            <a:xfrm>
              <a:off x="7822498" y="5829019"/>
              <a:ext cx="864404" cy="369332"/>
            </a:xfrm>
            <a:prstGeom prst="rect">
              <a:avLst/>
            </a:prstGeom>
            <a:noFill/>
          </p:spPr>
          <p:txBody>
            <a:bodyPr wrap="none" rtlCol="0">
              <a:spAutoFit/>
            </a:bodyPr>
            <a:lstStyle/>
            <a:p>
              <a:pPr algn="l"/>
              <a:r>
                <a:rPr lang="en-US" b="1">
                  <a:solidFill>
                    <a:srgbClr val="A2B973"/>
                  </a:solidFill>
                  <a:latin typeface="Arial" panose="020B0604020202020204" pitchFamily="34" charset="0"/>
                  <a:cs typeface="Arial" panose="020B0604020202020204" pitchFamily="34" charset="0"/>
                </a:rPr>
                <a:t>Year 4</a:t>
              </a:r>
            </a:p>
          </p:txBody>
        </p:sp>
        <p:sp>
          <p:nvSpPr>
            <p:cNvPr id="37" name="TextBox 36">
              <a:extLst>
                <a:ext uri="{FF2B5EF4-FFF2-40B4-BE49-F238E27FC236}">
                  <a16:creationId xmlns:a16="http://schemas.microsoft.com/office/drawing/2014/main" id="{2B4A5529-080A-4093-BD97-6DA4DCBEC7E9}"/>
                </a:ext>
              </a:extLst>
            </p:cNvPr>
            <p:cNvSpPr txBox="1"/>
            <p:nvPr/>
          </p:nvSpPr>
          <p:spPr>
            <a:xfrm>
              <a:off x="9934210" y="5048582"/>
              <a:ext cx="864404" cy="369332"/>
            </a:xfrm>
            <a:prstGeom prst="rect">
              <a:avLst/>
            </a:prstGeom>
            <a:noFill/>
          </p:spPr>
          <p:txBody>
            <a:bodyPr wrap="none" rtlCol="0">
              <a:spAutoFit/>
            </a:bodyPr>
            <a:lstStyle/>
            <a:p>
              <a:pPr algn="l"/>
              <a:r>
                <a:rPr lang="en-US" b="1">
                  <a:solidFill>
                    <a:srgbClr val="7F7F7F"/>
                  </a:solidFill>
                  <a:latin typeface="Arial" panose="020B0604020202020204" pitchFamily="34" charset="0"/>
                  <a:cs typeface="Arial" panose="020B0604020202020204" pitchFamily="34" charset="0"/>
                </a:rPr>
                <a:t>Year 5</a:t>
              </a:r>
            </a:p>
          </p:txBody>
        </p:sp>
        <p:pic>
          <p:nvPicPr>
            <p:cNvPr id="43" name="Picture 42" descr="Icon&#10;&#10;Description automatically generated">
              <a:extLst>
                <a:ext uri="{FF2B5EF4-FFF2-40B4-BE49-F238E27FC236}">
                  <a16:creationId xmlns:a16="http://schemas.microsoft.com/office/drawing/2014/main" id="{0892AB42-5396-4A5D-B080-5CCC85D8E412}"/>
                </a:ext>
              </a:extLst>
            </p:cNvPr>
            <p:cNvPicPr>
              <a:picLocks noChangeAspect="1"/>
            </p:cNvPicPr>
            <p:nvPr/>
          </p:nvPicPr>
          <p:blipFill>
            <a:blip r:embed="rId3"/>
            <a:stretch>
              <a:fillRect/>
            </a:stretch>
          </p:blipFill>
          <p:spPr>
            <a:xfrm>
              <a:off x="1656866" y="6198313"/>
              <a:ext cx="491399" cy="491399"/>
            </a:xfrm>
            <a:prstGeom prst="rect">
              <a:avLst/>
            </a:prstGeom>
          </p:spPr>
        </p:pic>
        <p:pic>
          <p:nvPicPr>
            <p:cNvPr id="49" name="Picture 48" descr="A picture containing clipart&#10;&#10;Description automatically generated">
              <a:extLst>
                <a:ext uri="{FF2B5EF4-FFF2-40B4-BE49-F238E27FC236}">
                  <a16:creationId xmlns:a16="http://schemas.microsoft.com/office/drawing/2014/main" id="{88C8BBCE-C382-4B0A-B797-523AFBFC6098}"/>
                </a:ext>
              </a:extLst>
            </p:cNvPr>
            <p:cNvPicPr>
              <a:picLocks noChangeAspect="1"/>
            </p:cNvPicPr>
            <p:nvPr/>
          </p:nvPicPr>
          <p:blipFill>
            <a:blip r:embed="rId4"/>
            <a:stretch>
              <a:fillRect/>
            </a:stretch>
          </p:blipFill>
          <p:spPr>
            <a:xfrm>
              <a:off x="3825593" y="4727623"/>
              <a:ext cx="408121" cy="408121"/>
            </a:xfrm>
            <a:prstGeom prst="rect">
              <a:avLst/>
            </a:prstGeom>
          </p:spPr>
        </p:pic>
        <p:pic>
          <p:nvPicPr>
            <p:cNvPr id="54" name="Picture 53" descr="Icon&#10;&#10;Description automatically generated">
              <a:extLst>
                <a:ext uri="{FF2B5EF4-FFF2-40B4-BE49-F238E27FC236}">
                  <a16:creationId xmlns:a16="http://schemas.microsoft.com/office/drawing/2014/main" id="{FF5522F6-2649-43B2-9A7C-0918965C903F}"/>
                </a:ext>
              </a:extLst>
            </p:cNvPr>
            <p:cNvPicPr>
              <a:picLocks noChangeAspect="1"/>
            </p:cNvPicPr>
            <p:nvPr/>
          </p:nvPicPr>
          <p:blipFill>
            <a:blip r:embed="rId5"/>
            <a:stretch>
              <a:fillRect/>
            </a:stretch>
          </p:blipFill>
          <p:spPr>
            <a:xfrm>
              <a:off x="6065390" y="6272622"/>
              <a:ext cx="285362" cy="285362"/>
            </a:xfrm>
            <a:prstGeom prst="rect">
              <a:avLst/>
            </a:prstGeom>
          </p:spPr>
        </p:pic>
        <p:pic>
          <p:nvPicPr>
            <p:cNvPr id="55" name="Picture 54" descr="Icon&#10;&#10;Description automatically generated">
              <a:extLst>
                <a:ext uri="{FF2B5EF4-FFF2-40B4-BE49-F238E27FC236}">
                  <a16:creationId xmlns:a16="http://schemas.microsoft.com/office/drawing/2014/main" id="{BE218955-2BBA-4B6A-8930-8AD500E55729}"/>
                </a:ext>
              </a:extLst>
            </p:cNvPr>
            <p:cNvPicPr>
              <a:picLocks noChangeAspect="1"/>
            </p:cNvPicPr>
            <p:nvPr/>
          </p:nvPicPr>
          <p:blipFill>
            <a:blip r:embed="rId5"/>
            <a:stretch>
              <a:fillRect/>
            </a:stretch>
          </p:blipFill>
          <p:spPr>
            <a:xfrm rot="20802887">
              <a:off x="5832128" y="6296582"/>
              <a:ext cx="285362" cy="285362"/>
            </a:xfrm>
            <a:prstGeom prst="rect">
              <a:avLst/>
            </a:prstGeom>
          </p:spPr>
        </p:pic>
        <p:pic>
          <p:nvPicPr>
            <p:cNvPr id="61" name="Picture 60" descr="Icon&#10;&#10;Description automatically generated">
              <a:extLst>
                <a:ext uri="{FF2B5EF4-FFF2-40B4-BE49-F238E27FC236}">
                  <a16:creationId xmlns:a16="http://schemas.microsoft.com/office/drawing/2014/main" id="{543DCB37-9D0D-4198-A2A3-19D0DBE6E44E}"/>
                </a:ext>
              </a:extLst>
            </p:cNvPr>
            <p:cNvPicPr>
              <a:picLocks noChangeAspect="1"/>
            </p:cNvPicPr>
            <p:nvPr/>
          </p:nvPicPr>
          <p:blipFill>
            <a:blip r:embed="rId6"/>
            <a:stretch>
              <a:fillRect/>
            </a:stretch>
          </p:blipFill>
          <p:spPr>
            <a:xfrm>
              <a:off x="10142548" y="6189721"/>
              <a:ext cx="436369" cy="436369"/>
            </a:xfrm>
            <a:prstGeom prst="rect">
              <a:avLst/>
            </a:prstGeom>
          </p:spPr>
        </p:pic>
        <p:sp>
          <p:nvSpPr>
            <p:cNvPr id="62" name="TextBox 61">
              <a:extLst>
                <a:ext uri="{FF2B5EF4-FFF2-40B4-BE49-F238E27FC236}">
                  <a16:creationId xmlns:a16="http://schemas.microsoft.com/office/drawing/2014/main" id="{3EFDB909-91CA-4682-9D48-3175A62B207A}"/>
                </a:ext>
              </a:extLst>
            </p:cNvPr>
            <p:cNvSpPr txBox="1"/>
            <p:nvPr/>
          </p:nvSpPr>
          <p:spPr>
            <a:xfrm>
              <a:off x="2197775" y="6215539"/>
              <a:ext cx="1498736" cy="461665"/>
            </a:xfrm>
            <a:prstGeom prst="rect">
              <a:avLst/>
            </a:prstGeom>
            <a:noFill/>
          </p:spPr>
          <p:txBody>
            <a:bodyPr wrap="square" rtlCol="0">
              <a:spAutoFit/>
            </a:bodyPr>
            <a:lstStyle/>
            <a:p>
              <a:pPr algn="l"/>
              <a:r>
                <a:rPr lang="en-US" sz="1200" b="1">
                  <a:latin typeface="Arial" panose="020B0604020202020204" pitchFamily="34" charset="0"/>
                  <a:cs typeface="Arial" panose="020B0604020202020204" pitchFamily="34" charset="0"/>
                </a:rPr>
                <a:t>Data discovery and preparation</a:t>
              </a:r>
            </a:p>
          </p:txBody>
        </p:sp>
        <p:sp>
          <p:nvSpPr>
            <p:cNvPr id="64" name="TextBox 63">
              <a:extLst>
                <a:ext uri="{FF2B5EF4-FFF2-40B4-BE49-F238E27FC236}">
                  <a16:creationId xmlns:a16="http://schemas.microsoft.com/office/drawing/2014/main" id="{AA8A1F3F-D22B-43ED-BC75-6CF9CAA9C1AF}"/>
                </a:ext>
              </a:extLst>
            </p:cNvPr>
            <p:cNvSpPr txBox="1"/>
            <p:nvPr/>
          </p:nvSpPr>
          <p:spPr>
            <a:xfrm>
              <a:off x="6395075" y="6089521"/>
              <a:ext cx="1498736" cy="646331"/>
            </a:xfrm>
            <a:prstGeom prst="rect">
              <a:avLst/>
            </a:prstGeom>
            <a:noFill/>
          </p:spPr>
          <p:txBody>
            <a:bodyPr wrap="square" rtlCol="0">
              <a:spAutoFit/>
            </a:bodyPr>
            <a:lstStyle/>
            <a:p>
              <a:pPr algn="l"/>
              <a:r>
                <a:rPr lang="en-US" sz="1200" b="1">
                  <a:latin typeface="Arial" panose="020B0604020202020204" pitchFamily="34" charset="0"/>
                  <a:cs typeface="Arial" panose="020B0604020202020204" pitchFamily="34" charset="0"/>
                </a:rPr>
                <a:t>Statistical development of constructs</a:t>
              </a:r>
            </a:p>
          </p:txBody>
        </p:sp>
        <p:sp>
          <p:nvSpPr>
            <p:cNvPr id="65" name="TextBox 64">
              <a:extLst>
                <a:ext uri="{FF2B5EF4-FFF2-40B4-BE49-F238E27FC236}">
                  <a16:creationId xmlns:a16="http://schemas.microsoft.com/office/drawing/2014/main" id="{F2234C5E-C902-4812-B723-3F45145474A6}"/>
                </a:ext>
              </a:extLst>
            </p:cNvPr>
            <p:cNvSpPr txBox="1"/>
            <p:nvPr/>
          </p:nvSpPr>
          <p:spPr>
            <a:xfrm>
              <a:off x="8544863" y="4685842"/>
              <a:ext cx="1498736" cy="461665"/>
            </a:xfrm>
            <a:prstGeom prst="rect">
              <a:avLst/>
            </a:prstGeom>
            <a:noFill/>
          </p:spPr>
          <p:txBody>
            <a:bodyPr wrap="square" rtlCol="0">
              <a:spAutoFit/>
            </a:bodyPr>
            <a:lstStyle/>
            <a:p>
              <a:pPr algn="l"/>
              <a:r>
                <a:rPr lang="en-US" sz="1200" b="1">
                  <a:latin typeface="Arial" panose="020B0604020202020204" pitchFamily="34" charset="0"/>
                  <a:cs typeface="Arial" panose="020B0604020202020204" pitchFamily="34" charset="0"/>
                </a:rPr>
                <a:t>Construction of statistical models</a:t>
              </a:r>
            </a:p>
          </p:txBody>
        </p:sp>
        <p:sp>
          <p:nvSpPr>
            <p:cNvPr id="66" name="TextBox 65">
              <a:extLst>
                <a:ext uri="{FF2B5EF4-FFF2-40B4-BE49-F238E27FC236}">
                  <a16:creationId xmlns:a16="http://schemas.microsoft.com/office/drawing/2014/main" id="{D0D8969A-8911-480A-935D-999C8A1B353E}"/>
                </a:ext>
              </a:extLst>
            </p:cNvPr>
            <p:cNvSpPr txBox="1"/>
            <p:nvPr/>
          </p:nvSpPr>
          <p:spPr>
            <a:xfrm>
              <a:off x="10659261" y="6188745"/>
              <a:ext cx="1364124" cy="461665"/>
            </a:xfrm>
            <a:prstGeom prst="rect">
              <a:avLst/>
            </a:prstGeom>
            <a:noFill/>
          </p:spPr>
          <p:txBody>
            <a:bodyPr wrap="square" rtlCol="0">
              <a:spAutoFit/>
            </a:bodyPr>
            <a:lstStyle/>
            <a:p>
              <a:pPr algn="l"/>
              <a:r>
                <a:rPr lang="en-US" sz="1200" b="1">
                  <a:latin typeface="Arial" panose="020B0604020202020204" pitchFamily="34" charset="0"/>
                  <a:cs typeface="Arial" panose="020B0604020202020204" pitchFamily="34" charset="0"/>
                </a:rPr>
                <a:t>Fill gaps/</a:t>
              </a:r>
            </a:p>
            <a:p>
              <a:pPr algn="l"/>
              <a:r>
                <a:rPr lang="en-US" sz="1200" b="1">
                  <a:latin typeface="Arial" panose="020B0604020202020204" pitchFamily="34" charset="0"/>
                  <a:cs typeface="Arial" panose="020B0604020202020204" pitchFamily="34" charset="0"/>
                </a:rPr>
                <a:t>Validate models</a:t>
              </a:r>
            </a:p>
          </p:txBody>
        </p:sp>
        <p:sp>
          <p:nvSpPr>
            <p:cNvPr id="69" name="Oval 68">
              <a:extLst>
                <a:ext uri="{FF2B5EF4-FFF2-40B4-BE49-F238E27FC236}">
                  <a16:creationId xmlns:a16="http://schemas.microsoft.com/office/drawing/2014/main" id="{96A1CE67-FF81-4EF6-BB7D-C89BC76DF57C}"/>
                </a:ext>
              </a:extLst>
            </p:cNvPr>
            <p:cNvSpPr/>
            <p:nvPr/>
          </p:nvSpPr>
          <p:spPr>
            <a:xfrm>
              <a:off x="8169632" y="4664823"/>
              <a:ext cx="166851" cy="1646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51F569B-5DF7-43CC-8587-B03CAD747D51}"/>
                </a:ext>
              </a:extLst>
            </p:cNvPr>
            <p:cNvSpPr/>
            <p:nvPr/>
          </p:nvSpPr>
          <p:spPr>
            <a:xfrm>
              <a:off x="8033844" y="4979282"/>
              <a:ext cx="114300" cy="6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FAD88CA-091B-4D1C-94AD-A3D33EFEFE24}"/>
                </a:ext>
              </a:extLst>
            </p:cNvPr>
            <p:cNvSpPr/>
            <p:nvPr/>
          </p:nvSpPr>
          <p:spPr>
            <a:xfrm>
              <a:off x="8194128" y="4979282"/>
              <a:ext cx="114300" cy="6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A425DB6-F980-4359-9A25-4F2B7D8994CC}"/>
                </a:ext>
              </a:extLst>
            </p:cNvPr>
            <p:cNvSpPr/>
            <p:nvPr/>
          </p:nvSpPr>
          <p:spPr>
            <a:xfrm>
              <a:off x="8350470" y="4979285"/>
              <a:ext cx="114300" cy="68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6E19812E-A4DA-4F5A-A5FA-416A136CDF8D}"/>
                </a:ext>
              </a:extLst>
            </p:cNvPr>
            <p:cNvCxnSpPr>
              <a:cxnSpLocks/>
              <a:stCxn id="69" idx="4"/>
              <a:endCxn id="71" idx="0"/>
            </p:cNvCxnSpPr>
            <p:nvPr/>
          </p:nvCxnSpPr>
          <p:spPr>
            <a:xfrm flipH="1">
              <a:off x="8251278" y="4829505"/>
              <a:ext cx="1780" cy="149777"/>
            </a:xfrm>
            <a:prstGeom prst="straightConnector1">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9E9A6CD-FABB-43F5-952C-B8B804750C3A}"/>
                </a:ext>
              </a:extLst>
            </p:cNvPr>
            <p:cNvCxnSpPr>
              <a:cxnSpLocks/>
              <a:stCxn id="69" idx="5"/>
              <a:endCxn id="72" idx="0"/>
            </p:cNvCxnSpPr>
            <p:nvPr/>
          </p:nvCxnSpPr>
          <p:spPr>
            <a:xfrm>
              <a:off x="8312048" y="4805388"/>
              <a:ext cx="95572" cy="173897"/>
            </a:xfrm>
            <a:prstGeom prst="straightConnector1">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0DEA651-5E46-4621-9896-1A979B3CBC24}"/>
                </a:ext>
              </a:extLst>
            </p:cNvPr>
            <p:cNvCxnSpPr>
              <a:cxnSpLocks/>
              <a:stCxn id="69" idx="3"/>
              <a:endCxn id="70" idx="0"/>
            </p:cNvCxnSpPr>
            <p:nvPr/>
          </p:nvCxnSpPr>
          <p:spPr>
            <a:xfrm flipH="1">
              <a:off x="8090994" y="4805388"/>
              <a:ext cx="103073" cy="173894"/>
            </a:xfrm>
            <a:prstGeom prst="straightConnector1">
              <a:avLst/>
            </a:prstGeom>
            <a:ln w="635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57DA52E-430B-494B-A88E-A39DA2C7753B}"/>
                </a:ext>
              </a:extLst>
            </p:cNvPr>
            <p:cNvSpPr txBox="1"/>
            <p:nvPr/>
          </p:nvSpPr>
          <p:spPr>
            <a:xfrm>
              <a:off x="8260765" y="4763589"/>
              <a:ext cx="200673" cy="153888"/>
            </a:xfrm>
            <a:prstGeom prst="rect">
              <a:avLst/>
            </a:prstGeom>
            <a:noFill/>
          </p:spPr>
          <p:txBody>
            <a:bodyPr wrap="square" rtlCol="0">
              <a:spAutoFit/>
            </a:bodyPr>
            <a:lstStyle/>
            <a:p>
              <a:pPr algn="l"/>
              <a:r>
                <a:rPr lang="en-US" sz="400">
                  <a:solidFill>
                    <a:schemeClr val="bg1"/>
                  </a:solidFill>
                  <a:latin typeface="ITC Franklin Gothic Std Book" panose="020B0504030503020204" pitchFamily="34" charset="0"/>
                </a:rPr>
                <a:t>+</a:t>
              </a:r>
            </a:p>
          </p:txBody>
        </p:sp>
        <p:sp>
          <p:nvSpPr>
            <p:cNvPr id="83" name="TextBox 82">
              <a:extLst>
                <a:ext uri="{FF2B5EF4-FFF2-40B4-BE49-F238E27FC236}">
                  <a16:creationId xmlns:a16="http://schemas.microsoft.com/office/drawing/2014/main" id="{ABBA325E-6212-4086-B649-18103E5333AD}"/>
                </a:ext>
              </a:extLst>
            </p:cNvPr>
            <p:cNvSpPr txBox="1"/>
            <p:nvPr/>
          </p:nvSpPr>
          <p:spPr>
            <a:xfrm>
              <a:off x="8023673" y="4724186"/>
              <a:ext cx="200673" cy="215444"/>
            </a:xfrm>
            <a:prstGeom prst="rect">
              <a:avLst/>
            </a:prstGeom>
            <a:noFill/>
          </p:spPr>
          <p:txBody>
            <a:bodyPr wrap="square" rtlCol="0">
              <a:spAutoFit/>
            </a:bodyPr>
            <a:lstStyle/>
            <a:p>
              <a:pPr algn="l"/>
              <a:r>
                <a:rPr lang="en-US" sz="800">
                  <a:solidFill>
                    <a:schemeClr val="bg1"/>
                  </a:solidFill>
                  <a:latin typeface="ITC Franklin Gothic Std Book" panose="020B0504030503020204" pitchFamily="34" charset="0"/>
                </a:rPr>
                <a:t>-</a:t>
              </a:r>
            </a:p>
          </p:txBody>
        </p:sp>
        <p:sp>
          <p:nvSpPr>
            <p:cNvPr id="84" name="TextBox 83">
              <a:extLst>
                <a:ext uri="{FF2B5EF4-FFF2-40B4-BE49-F238E27FC236}">
                  <a16:creationId xmlns:a16="http://schemas.microsoft.com/office/drawing/2014/main" id="{0F2346DC-1579-4EA3-B777-F1D95EB0DD27}"/>
                </a:ext>
              </a:extLst>
            </p:cNvPr>
            <p:cNvSpPr txBox="1"/>
            <p:nvPr/>
          </p:nvSpPr>
          <p:spPr>
            <a:xfrm>
              <a:off x="8174049" y="4789864"/>
              <a:ext cx="200673" cy="153888"/>
            </a:xfrm>
            <a:prstGeom prst="rect">
              <a:avLst/>
            </a:prstGeom>
            <a:noFill/>
          </p:spPr>
          <p:txBody>
            <a:bodyPr wrap="square" rtlCol="0">
              <a:spAutoFit/>
            </a:bodyPr>
            <a:lstStyle/>
            <a:p>
              <a:pPr algn="l"/>
              <a:r>
                <a:rPr lang="en-US" sz="400">
                  <a:solidFill>
                    <a:schemeClr val="bg1"/>
                  </a:solidFill>
                  <a:latin typeface="ITC Franklin Gothic Std Book" panose="020B0504030503020204" pitchFamily="34" charset="0"/>
                </a:rPr>
                <a:t>+</a:t>
              </a:r>
            </a:p>
          </p:txBody>
        </p:sp>
      </p:grpSp>
    </p:spTree>
    <p:extLst>
      <p:ext uri="{BB962C8B-B14F-4D97-AF65-F5344CB8AC3E}">
        <p14:creationId xmlns:p14="http://schemas.microsoft.com/office/powerpoint/2010/main" val="2779031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56515"/>
            <a:ext cx="12192000" cy="457200"/>
          </a:xfrm>
        </p:spPr>
        <p:txBody>
          <a:bodyPr/>
          <a:lstStyle/>
          <a:p>
            <a:pPr>
              <a:lnSpc>
                <a:spcPct val="80000"/>
              </a:lnSpc>
              <a:spcBef>
                <a:spcPts val="0"/>
              </a:spcBef>
            </a:pPr>
            <a:r>
              <a:rPr lang="en-US" sz="4000" b="1">
                <a:solidFill>
                  <a:srgbClr val="ED7D31"/>
                </a:solidFill>
                <a:latin typeface="ITC Franklin Gothic Std Book" panose="020B0504030503020204" pitchFamily="34" charset="0"/>
              </a:rPr>
              <a:t>Crosswalk of DOD Demo Reports &amp; PDE Data</a:t>
            </a:r>
          </a:p>
          <a:p>
            <a:pPr>
              <a:lnSpc>
                <a:spcPct val="80000"/>
              </a:lnSpc>
              <a:spcBef>
                <a:spcPts val="0"/>
              </a:spcBef>
            </a:pPr>
            <a:r>
              <a:rPr lang="en-US" sz="4000" b="1">
                <a:solidFill>
                  <a:srgbClr val="ED7D31"/>
                </a:solidFill>
                <a:latin typeface="ITC Franklin Gothic Std Book" panose="020B0504030503020204" pitchFamily="34" charset="0"/>
              </a:rPr>
              <a:t>Top Level Cohort Numbers</a:t>
            </a:r>
          </a:p>
        </p:txBody>
      </p:sp>
      <p:sp>
        <p:nvSpPr>
          <p:cNvPr id="9" name="TextBox 8">
            <a:extLst>
              <a:ext uri="{FF2B5EF4-FFF2-40B4-BE49-F238E27FC236}">
                <a16:creationId xmlns:a16="http://schemas.microsoft.com/office/drawing/2014/main" id="{F3624689-CF5B-4BD8-89F4-98677D4C7720}"/>
              </a:ext>
            </a:extLst>
          </p:cNvPr>
          <p:cNvSpPr txBox="1"/>
          <p:nvPr/>
        </p:nvSpPr>
        <p:spPr>
          <a:xfrm>
            <a:off x="929865" y="6397483"/>
            <a:ext cx="8977043"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Note.</a:t>
            </a:r>
            <a:r>
              <a:rPr kumimoji="0" lang="en-US" sz="1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DOD Demographic Reports include reservists and guard on ‘active status’</a:t>
            </a:r>
          </a:p>
        </p:txBody>
      </p:sp>
      <p:graphicFrame>
        <p:nvGraphicFramePr>
          <p:cNvPr id="6" name="Chart 5">
            <a:extLst>
              <a:ext uri="{FF2B5EF4-FFF2-40B4-BE49-F238E27FC236}">
                <a16:creationId xmlns:a16="http://schemas.microsoft.com/office/drawing/2014/main" id="{8107D0EF-942F-4A91-B280-FE5DD98CFBBF}"/>
              </a:ext>
            </a:extLst>
          </p:cNvPr>
          <p:cNvGraphicFramePr/>
          <p:nvPr/>
        </p:nvGraphicFramePr>
        <p:xfrm>
          <a:off x="1240782" y="1314802"/>
          <a:ext cx="9234170" cy="4924425"/>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3">
            <a:extLst>
              <a:ext uri="{FF2B5EF4-FFF2-40B4-BE49-F238E27FC236}">
                <a16:creationId xmlns:a16="http://schemas.microsoft.com/office/drawing/2014/main" id="{DD9F1929-FD59-6343-AE3C-AF01294AF5DC}"/>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2359824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01508"/>
            <a:ext cx="12192000" cy="457200"/>
          </a:xfrm>
        </p:spPr>
        <p:txBody>
          <a:body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Crosswalk of RAND Report &amp; PDE Data</a:t>
            </a:r>
          </a:p>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Top Level Accession Numbers</a:t>
            </a:r>
          </a:p>
        </p:txBody>
      </p:sp>
      <p:graphicFrame>
        <p:nvGraphicFramePr>
          <p:cNvPr id="5" name="Chart 4">
            <a:extLst>
              <a:ext uri="{FF2B5EF4-FFF2-40B4-BE49-F238E27FC236}">
                <a16:creationId xmlns:a16="http://schemas.microsoft.com/office/drawing/2014/main" id="{7A27BDC6-C31C-4E6F-87DA-349DA011E572}"/>
              </a:ext>
            </a:extLst>
          </p:cNvPr>
          <p:cNvGraphicFramePr/>
          <p:nvPr/>
        </p:nvGraphicFramePr>
        <p:xfrm>
          <a:off x="1436914" y="1258783"/>
          <a:ext cx="9484610" cy="5432529"/>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3">
            <a:extLst>
              <a:ext uri="{FF2B5EF4-FFF2-40B4-BE49-F238E27FC236}">
                <a16:creationId xmlns:a16="http://schemas.microsoft.com/office/drawing/2014/main" id="{7873F9B8-0798-9944-9015-412173073CE5}"/>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1988525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24000" y="182563"/>
            <a:ext cx="9144000" cy="457200"/>
          </a:xfrm>
        </p:spPr>
        <p:txBody>
          <a:bodyPr/>
          <a:lstStyle/>
          <a:p>
            <a:r>
              <a:rPr lang="en-US" sz="4400" b="1">
                <a:solidFill>
                  <a:srgbClr val="ED7D31"/>
                </a:solidFill>
                <a:latin typeface="ITC Franklin Gothic Std Book" panose="020B0504030503020204" pitchFamily="34" charset="0"/>
              </a:rPr>
              <a:t>Phase 1 Performance Modeling</a:t>
            </a:r>
          </a:p>
        </p:txBody>
      </p:sp>
      <p:sp>
        <p:nvSpPr>
          <p:cNvPr id="5" name="Rectangle 4">
            <a:extLst>
              <a:ext uri="{FF2B5EF4-FFF2-40B4-BE49-F238E27FC236}">
                <a16:creationId xmlns:a16="http://schemas.microsoft.com/office/drawing/2014/main" id="{EE5BC727-2D27-4F95-B076-196D1C21AAAE}"/>
              </a:ext>
            </a:extLst>
          </p:cNvPr>
          <p:cNvSpPr/>
          <p:nvPr/>
        </p:nvSpPr>
        <p:spPr>
          <a:xfrm>
            <a:off x="669171" y="1175117"/>
            <a:ext cx="10731893" cy="3970318"/>
          </a:xfrm>
          <a:prstGeom prst="rect">
            <a:avLst/>
          </a:prstGeom>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Problem</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The Army possesses a trove of administrative data, but it is unclear if the data can be leveraged to construct models of Soldier performance</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How</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Conduct descriptive analyses, simple relationship analyses (using a single predictor and single outcome variable), and dominance analyses.</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Methods</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descriptive statistics, correlation, simple linear regression, generalized linear model, ANOVA</a:t>
            </a:r>
          </a:p>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Payoff</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This research could provide a baseline understanding of performance relationships in the Army and areas for further study. </a:t>
            </a:r>
            <a:endPar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endParaRPr>
          </a:p>
        </p:txBody>
      </p:sp>
      <p:sp>
        <p:nvSpPr>
          <p:cNvPr id="7" name="Rectangle 6">
            <a:extLst>
              <a:ext uri="{FF2B5EF4-FFF2-40B4-BE49-F238E27FC236}">
                <a16:creationId xmlns:a16="http://schemas.microsoft.com/office/drawing/2014/main" id="{4F177646-B94F-4ECD-AB2E-DC49638189C9}"/>
              </a:ext>
            </a:extLst>
          </p:cNvPr>
          <p:cNvSpPr/>
          <p:nvPr/>
        </p:nvSpPr>
        <p:spPr>
          <a:xfrm>
            <a:off x="2889653" y="5898444"/>
            <a:ext cx="6621059" cy="884858"/>
          </a:xfrm>
          <a:prstGeom prst="rect">
            <a:avLst/>
          </a:prstGeom>
          <a:ln w="19050">
            <a:solidFill>
              <a:srgbClr val="002060"/>
            </a:solidFill>
          </a:ln>
        </p:spPr>
        <p:txBody>
          <a:bodyPr wrap="square">
            <a:spAutoFit/>
          </a:bodyPr>
          <a:lstStyle/>
          <a:p>
            <a:pPr marL="0" marR="0" lvl="1" indent="0" algn="l" defTabSz="685800"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Products &amp; Transitions:</a:t>
            </a:r>
          </a:p>
          <a:p>
            <a:pPr marL="742950" marR="0" lvl="1" indent="-2857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Phase 1 Performance Modeling ARI Tech Report (under review with ARI)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sp>
        <p:nvSpPr>
          <p:cNvPr id="6" name="Slide Number Placeholder 3">
            <a:extLst>
              <a:ext uri="{FF2B5EF4-FFF2-40B4-BE49-F238E27FC236}">
                <a16:creationId xmlns:a16="http://schemas.microsoft.com/office/drawing/2014/main" id="{54790F87-7008-3C45-803F-B6A309999C8B}"/>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423881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391" y="208345"/>
            <a:ext cx="11910348" cy="457200"/>
          </a:xfrm>
        </p:spPr>
        <p:txBody>
          <a:bodyPr/>
          <a:lstStyle/>
          <a:p>
            <a:r>
              <a:rPr lang="en-US" sz="4400" b="1">
                <a:solidFill>
                  <a:srgbClr val="ED7D31"/>
                </a:solidFill>
                <a:latin typeface="ITC Franklin Gothic Std Book" panose="020B0504030503020204" pitchFamily="34" charset="0"/>
              </a:rPr>
              <a:t>Phase 1 Modeling Data Time</a:t>
            </a:r>
          </a:p>
        </p:txBody>
      </p:sp>
      <p:pic>
        <p:nvPicPr>
          <p:cNvPr id="6" name="Picture 5"/>
          <p:cNvPicPr/>
          <p:nvPr/>
        </p:nvPicPr>
        <p:blipFill rotWithShape="1">
          <a:blip r:embed="rId3" cstate="print">
            <a:extLst>
              <a:ext uri="{28A0092B-C50C-407E-A947-70E740481C1C}">
                <a14:useLocalDpi xmlns:a14="http://schemas.microsoft.com/office/drawing/2010/main"/>
              </a:ext>
            </a:extLst>
          </a:blip>
          <a:srcRect t="5871" b="6348"/>
          <a:stretch/>
        </p:blipFill>
        <p:spPr bwMode="auto">
          <a:xfrm>
            <a:off x="1796508" y="1152423"/>
            <a:ext cx="8633680" cy="5039664"/>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230085" y="6262042"/>
            <a:ext cx="973183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Grey area = sample used for Phase 1 analysis based on accession year (2008</a:t>
            </a:r>
            <a:r>
              <a:rPr kumimoji="0" lang="en-US" sz="2000" b="0" i="0" u="none" strike="noStrike" kern="1200" cap="none" spc="0" normalizeH="0" baseline="0" noProof="0">
                <a:ln>
                  <a:noFill/>
                </a:ln>
                <a:solidFill>
                  <a:srgbClr val="01316C"/>
                </a:solidFill>
                <a:effectLst/>
                <a:uLnTx/>
                <a:uFillTx/>
                <a:latin typeface="Calibri" panose="020F0502020204030204" pitchFamily="34" charset="0"/>
                <a:ea typeface="+mn-ea"/>
                <a:cs typeface="Calibri" panose="020F0502020204030204" pitchFamily="34" charset="0"/>
              </a:rPr>
              <a:t>–</a:t>
            </a:r>
            <a:r>
              <a:rPr kumimoji="0" lang="en-US" sz="2000" b="0"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2015)</a:t>
            </a:r>
          </a:p>
        </p:txBody>
      </p:sp>
      <p:sp>
        <p:nvSpPr>
          <p:cNvPr id="7" name="Slide Number Placeholder 3">
            <a:extLst>
              <a:ext uri="{FF2B5EF4-FFF2-40B4-BE49-F238E27FC236}">
                <a16:creationId xmlns:a16="http://schemas.microsoft.com/office/drawing/2014/main" id="{707A3EB3-3012-5A4D-8F05-F4A76ED2B23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3527183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19CDA00-F490-441C-AAA0-66DE3934C84B}"/>
              </a:ext>
            </a:extLst>
          </p:cNvPr>
          <p:cNvSpPr txBox="1">
            <a:spLocks/>
          </p:cNvSpPr>
          <p:nvPr/>
        </p:nvSpPr>
        <p:spPr>
          <a:xfrm>
            <a:off x="347241" y="182880"/>
            <a:ext cx="11759878" cy="457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CPM – Phase 1 Variables</a:t>
            </a:r>
          </a:p>
        </p:txBody>
      </p:sp>
      <p:pic>
        <p:nvPicPr>
          <p:cNvPr id="6" name="Picture 5">
            <a:extLst>
              <a:ext uri="{FF2B5EF4-FFF2-40B4-BE49-F238E27FC236}">
                <a16:creationId xmlns:a16="http://schemas.microsoft.com/office/drawing/2014/main" id="{7D5A44DF-A0D1-48FC-926B-47C61AE1E2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3913" y="1463617"/>
            <a:ext cx="7934056" cy="5137159"/>
          </a:xfrm>
          <a:prstGeom prst="rect">
            <a:avLst/>
          </a:prstGeom>
        </p:spPr>
      </p:pic>
      <p:sp>
        <p:nvSpPr>
          <p:cNvPr id="7" name="TextBox 6">
            <a:extLst>
              <a:ext uri="{FF2B5EF4-FFF2-40B4-BE49-F238E27FC236}">
                <a16:creationId xmlns:a16="http://schemas.microsoft.com/office/drawing/2014/main" id="{C0034F33-048B-4B41-B38B-99050DD24607}"/>
              </a:ext>
            </a:extLst>
          </p:cNvPr>
          <p:cNvSpPr txBox="1"/>
          <p:nvPr/>
        </p:nvSpPr>
        <p:spPr>
          <a:xfrm>
            <a:off x="7677961" y="5016276"/>
            <a:ext cx="402826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IPERMS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Derogatory Statements (Misconduct)</a:t>
            </a:r>
          </a:p>
        </p:txBody>
      </p:sp>
      <p:sp>
        <p:nvSpPr>
          <p:cNvPr id="8" name="TextBox 7">
            <a:extLst>
              <a:ext uri="{FF2B5EF4-FFF2-40B4-BE49-F238E27FC236}">
                <a16:creationId xmlns:a16="http://schemas.microsoft.com/office/drawing/2014/main" id="{56DFF422-0E01-4657-A360-B41E472323A9}"/>
              </a:ext>
            </a:extLst>
          </p:cNvPr>
          <p:cNvSpPr txBox="1"/>
          <p:nvPr/>
        </p:nvSpPr>
        <p:spPr>
          <a:xfrm>
            <a:off x="9351781" y="1096743"/>
            <a:ext cx="2073910"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APFT Scores</a:t>
            </a:r>
          </a:p>
        </p:txBody>
      </p:sp>
      <p:sp>
        <p:nvSpPr>
          <p:cNvPr id="9" name="TextBox 8">
            <a:extLst>
              <a:ext uri="{FF2B5EF4-FFF2-40B4-BE49-F238E27FC236}">
                <a16:creationId xmlns:a16="http://schemas.microsoft.com/office/drawing/2014/main" id="{3349A279-9492-49DA-83CC-FCF2CDFD3F26}"/>
              </a:ext>
            </a:extLst>
          </p:cNvPr>
          <p:cNvSpPr txBox="1"/>
          <p:nvPr/>
        </p:nvSpPr>
        <p:spPr>
          <a:xfrm>
            <a:off x="114574" y="1938052"/>
            <a:ext cx="319970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TAPAS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Personality Metrics</a:t>
            </a:r>
          </a:p>
        </p:txBody>
      </p:sp>
      <p:sp>
        <p:nvSpPr>
          <p:cNvPr id="10" name="TextBox 9">
            <a:extLst>
              <a:ext uri="{FF2B5EF4-FFF2-40B4-BE49-F238E27FC236}">
                <a16:creationId xmlns:a16="http://schemas.microsoft.com/office/drawing/2014/main" id="{C39797A2-7893-4E6E-8368-87DE9C79937D}"/>
              </a:ext>
            </a:extLst>
          </p:cNvPr>
          <p:cNvSpPr txBox="1"/>
          <p:nvPr/>
        </p:nvSpPr>
        <p:spPr>
          <a:xfrm>
            <a:off x="109658" y="1463617"/>
            <a:ext cx="2623947"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MEPCOM</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AFQT Score</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Home Location, Education</a:t>
            </a:r>
          </a:p>
        </p:txBody>
      </p:sp>
      <p:sp>
        <p:nvSpPr>
          <p:cNvPr id="11" name="TextBox 10">
            <a:extLst>
              <a:ext uri="{FF2B5EF4-FFF2-40B4-BE49-F238E27FC236}">
                <a16:creationId xmlns:a16="http://schemas.microsoft.com/office/drawing/2014/main" id="{C6DBDA56-8522-467D-ACC0-CCDD9DE03CE5}"/>
              </a:ext>
            </a:extLst>
          </p:cNvPr>
          <p:cNvSpPr txBox="1"/>
          <p:nvPr/>
        </p:nvSpPr>
        <p:spPr>
          <a:xfrm>
            <a:off x="104742" y="2208169"/>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GAT</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Psychosocial Metrics</a:t>
            </a:r>
          </a:p>
        </p:txBody>
      </p:sp>
      <p:sp>
        <p:nvSpPr>
          <p:cNvPr id="12" name="TextBox 11">
            <a:extLst>
              <a:ext uri="{FF2B5EF4-FFF2-40B4-BE49-F238E27FC236}">
                <a16:creationId xmlns:a16="http://schemas.microsoft.com/office/drawing/2014/main" id="{3BA49E6A-9BEB-48E7-B562-07133A2073E5}"/>
              </a:ext>
            </a:extLst>
          </p:cNvPr>
          <p:cNvSpPr txBox="1"/>
          <p:nvPr/>
        </p:nvSpPr>
        <p:spPr>
          <a:xfrm>
            <a:off x="122869" y="314942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GAT</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Psychosocial Metrics</a:t>
            </a:r>
          </a:p>
        </p:txBody>
      </p:sp>
      <p:sp>
        <p:nvSpPr>
          <p:cNvPr id="13" name="TextBox 12">
            <a:extLst>
              <a:ext uri="{FF2B5EF4-FFF2-40B4-BE49-F238E27FC236}">
                <a16:creationId xmlns:a16="http://schemas.microsoft.com/office/drawing/2014/main" id="{B866F5FD-0D8C-44B2-985E-C0503C07C2F2}"/>
              </a:ext>
            </a:extLst>
          </p:cNvPr>
          <p:cNvSpPr txBox="1"/>
          <p:nvPr/>
        </p:nvSpPr>
        <p:spPr>
          <a:xfrm>
            <a:off x="119701" y="5113897"/>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DEOCS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Climate Survey</a:t>
            </a:r>
          </a:p>
        </p:txBody>
      </p:sp>
      <p:sp>
        <p:nvSpPr>
          <p:cNvPr id="14" name="TextBox 13">
            <a:extLst>
              <a:ext uri="{FF2B5EF4-FFF2-40B4-BE49-F238E27FC236}">
                <a16:creationId xmlns:a16="http://schemas.microsoft.com/office/drawing/2014/main" id="{C3230F64-4C1F-4C83-A4DC-EF070C52FFF8}"/>
              </a:ext>
            </a:extLst>
          </p:cNvPr>
          <p:cNvSpPr txBox="1"/>
          <p:nvPr/>
        </p:nvSpPr>
        <p:spPr>
          <a:xfrm>
            <a:off x="9349324" y="1382815"/>
            <a:ext cx="319970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Body Composition</a:t>
            </a:r>
          </a:p>
        </p:txBody>
      </p:sp>
      <p:sp>
        <p:nvSpPr>
          <p:cNvPr id="15" name="TextBox 14">
            <a:extLst>
              <a:ext uri="{FF2B5EF4-FFF2-40B4-BE49-F238E27FC236}">
                <a16:creationId xmlns:a16="http://schemas.microsoft.com/office/drawing/2014/main" id="{1D5C922D-1609-4CE5-967A-C51F8CDF73AC}"/>
              </a:ext>
            </a:extLst>
          </p:cNvPr>
          <p:cNvSpPr txBox="1"/>
          <p:nvPr/>
        </p:nvSpPr>
        <p:spPr>
          <a:xfrm>
            <a:off x="10177274" y="2061091"/>
            <a:ext cx="199014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AWTF</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Awards (Merit)</a:t>
            </a:r>
          </a:p>
        </p:txBody>
      </p:sp>
      <p:sp>
        <p:nvSpPr>
          <p:cNvPr id="16" name="TextBox 15">
            <a:extLst>
              <a:ext uri="{FF2B5EF4-FFF2-40B4-BE49-F238E27FC236}">
                <a16:creationId xmlns:a16="http://schemas.microsoft.com/office/drawing/2014/main" id="{76D6B985-3FEA-4D04-90F4-C2547A398B10}"/>
              </a:ext>
            </a:extLst>
          </p:cNvPr>
          <p:cNvSpPr txBox="1"/>
          <p:nvPr/>
        </p:nvSpPr>
        <p:spPr>
          <a:xfrm>
            <a:off x="7684789" y="5299591"/>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AUDIT-C (Alcohol Misuse)</a:t>
            </a:r>
          </a:p>
        </p:txBody>
      </p:sp>
      <p:sp>
        <p:nvSpPr>
          <p:cNvPr id="17" name="TextBox 16">
            <a:extLst>
              <a:ext uri="{FF2B5EF4-FFF2-40B4-BE49-F238E27FC236}">
                <a16:creationId xmlns:a16="http://schemas.microsoft.com/office/drawing/2014/main" id="{20C2D711-8D40-4E2B-B260-1E1F7B0D60AA}"/>
              </a:ext>
            </a:extLst>
          </p:cNvPr>
          <p:cNvSpPr txBox="1"/>
          <p:nvPr/>
        </p:nvSpPr>
        <p:spPr>
          <a:xfrm>
            <a:off x="9305627" y="420382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First-Term Attrition</a:t>
            </a:r>
          </a:p>
        </p:txBody>
      </p:sp>
      <p:sp>
        <p:nvSpPr>
          <p:cNvPr id="18" name="TextBox 17">
            <a:extLst>
              <a:ext uri="{FF2B5EF4-FFF2-40B4-BE49-F238E27FC236}">
                <a16:creationId xmlns:a16="http://schemas.microsoft.com/office/drawing/2014/main" id="{53B0F118-B093-4A17-B2EA-96A99C1F039D}"/>
              </a:ext>
            </a:extLst>
          </p:cNvPr>
          <p:cNvSpPr txBox="1"/>
          <p:nvPr/>
        </p:nvSpPr>
        <p:spPr>
          <a:xfrm>
            <a:off x="9315369" y="4486112"/>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Character of Service</a:t>
            </a:r>
          </a:p>
        </p:txBody>
      </p:sp>
      <p:sp>
        <p:nvSpPr>
          <p:cNvPr id="19" name="TextBox 18">
            <a:extLst>
              <a:ext uri="{FF2B5EF4-FFF2-40B4-BE49-F238E27FC236}">
                <a16:creationId xmlns:a16="http://schemas.microsoft.com/office/drawing/2014/main" id="{CB196319-DCC7-4736-8D9B-4D0BF8607ACB}"/>
              </a:ext>
            </a:extLst>
          </p:cNvPr>
          <p:cNvSpPr txBox="1"/>
          <p:nvPr/>
        </p:nvSpPr>
        <p:spPr>
          <a:xfrm>
            <a:off x="3452468" y="1043801"/>
            <a:ext cx="2607030"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Rank Group, MOS</a:t>
            </a:r>
          </a:p>
        </p:txBody>
      </p:sp>
      <p:sp>
        <p:nvSpPr>
          <p:cNvPr id="20" name="TextBox 19">
            <a:extLst>
              <a:ext uri="{FF2B5EF4-FFF2-40B4-BE49-F238E27FC236}">
                <a16:creationId xmlns:a16="http://schemas.microsoft.com/office/drawing/2014/main" id="{F20E1DDD-033F-47D5-8600-3874E96292AE}"/>
              </a:ext>
            </a:extLst>
          </p:cNvPr>
          <p:cNvSpPr txBox="1"/>
          <p:nvPr/>
        </p:nvSpPr>
        <p:spPr>
          <a:xfrm>
            <a:off x="6154376" y="5900688"/>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Census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Demographics, ACS</a:t>
            </a:r>
          </a:p>
        </p:txBody>
      </p:sp>
      <p:sp>
        <p:nvSpPr>
          <p:cNvPr id="21" name="TextBox 20">
            <a:extLst>
              <a:ext uri="{FF2B5EF4-FFF2-40B4-BE49-F238E27FC236}">
                <a16:creationId xmlns:a16="http://schemas.microsoft.com/office/drawing/2014/main" id="{B033E3C5-D506-4534-A5D2-077634ABDFCC}"/>
              </a:ext>
            </a:extLst>
          </p:cNvPr>
          <p:cNvSpPr txBox="1"/>
          <p:nvPr/>
        </p:nvSpPr>
        <p:spPr>
          <a:xfrm>
            <a:off x="6154376" y="6189713"/>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BLS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Unemployment</a:t>
            </a:r>
          </a:p>
        </p:txBody>
      </p:sp>
      <p:sp>
        <p:nvSpPr>
          <p:cNvPr id="22" name="TextBox 21">
            <a:extLst>
              <a:ext uri="{FF2B5EF4-FFF2-40B4-BE49-F238E27FC236}">
                <a16:creationId xmlns:a16="http://schemas.microsoft.com/office/drawing/2014/main" id="{24A6D00E-0B08-4735-AA73-103F310EE9D9}"/>
              </a:ext>
            </a:extLst>
          </p:cNvPr>
          <p:cNvSpPr txBox="1"/>
          <p:nvPr/>
        </p:nvSpPr>
        <p:spPr>
          <a:xfrm>
            <a:off x="6174656" y="6474392"/>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CDC</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BMI</a:t>
            </a:r>
          </a:p>
        </p:txBody>
      </p:sp>
      <p:sp>
        <p:nvSpPr>
          <p:cNvPr id="23" name="TextBox 22">
            <a:extLst>
              <a:ext uri="{FF2B5EF4-FFF2-40B4-BE49-F238E27FC236}">
                <a16:creationId xmlns:a16="http://schemas.microsoft.com/office/drawing/2014/main" id="{D29F11A3-C5A6-4E70-87D8-5CC6E5EF274E}"/>
              </a:ext>
            </a:extLst>
          </p:cNvPr>
          <p:cNvSpPr txBox="1"/>
          <p:nvPr/>
        </p:nvSpPr>
        <p:spPr>
          <a:xfrm>
            <a:off x="124558" y="343617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PULHES Score</a:t>
            </a:r>
          </a:p>
        </p:txBody>
      </p:sp>
      <p:sp>
        <p:nvSpPr>
          <p:cNvPr id="24" name="TextBox 23">
            <a:extLst>
              <a:ext uri="{FF2B5EF4-FFF2-40B4-BE49-F238E27FC236}">
                <a16:creationId xmlns:a16="http://schemas.microsoft.com/office/drawing/2014/main" id="{2359B9CD-F51B-4A83-9A93-1AA1CEED113E}"/>
              </a:ext>
            </a:extLst>
          </p:cNvPr>
          <p:cNvSpPr txBox="1"/>
          <p:nvPr/>
        </p:nvSpPr>
        <p:spPr>
          <a:xfrm>
            <a:off x="111172" y="992121"/>
            <a:ext cx="2623947"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Demographics (age, sex, race)</a:t>
            </a:r>
          </a:p>
        </p:txBody>
      </p:sp>
      <p:sp>
        <p:nvSpPr>
          <p:cNvPr id="25" name="TextBox 24">
            <a:extLst>
              <a:ext uri="{FF2B5EF4-FFF2-40B4-BE49-F238E27FC236}">
                <a16:creationId xmlns:a16="http://schemas.microsoft.com/office/drawing/2014/main" id="{B45F3D47-0BA5-47FB-B359-4D38552254FA}"/>
              </a:ext>
            </a:extLst>
          </p:cNvPr>
          <p:cNvSpPr txBox="1"/>
          <p:nvPr/>
        </p:nvSpPr>
        <p:spPr>
          <a:xfrm>
            <a:off x="109658" y="2644204"/>
            <a:ext cx="2805601"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Duty Location, </a:t>
            </a:r>
          </a:p>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Marital Status, Education</a:t>
            </a:r>
          </a:p>
        </p:txBody>
      </p:sp>
      <p:sp>
        <p:nvSpPr>
          <p:cNvPr id="26" name="TextBox 25">
            <a:extLst>
              <a:ext uri="{FF2B5EF4-FFF2-40B4-BE49-F238E27FC236}">
                <a16:creationId xmlns:a16="http://schemas.microsoft.com/office/drawing/2014/main" id="{624A73AF-0EB4-4B9E-8DE1-B0F54BC72F76}"/>
              </a:ext>
            </a:extLst>
          </p:cNvPr>
          <p:cNvSpPr txBox="1"/>
          <p:nvPr/>
        </p:nvSpPr>
        <p:spPr>
          <a:xfrm>
            <a:off x="114574" y="5876944"/>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DEOCS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Climate Survey</a:t>
            </a:r>
          </a:p>
        </p:txBody>
      </p:sp>
      <p:sp>
        <p:nvSpPr>
          <p:cNvPr id="27" name="TextBox 26">
            <a:extLst>
              <a:ext uri="{FF2B5EF4-FFF2-40B4-BE49-F238E27FC236}">
                <a16:creationId xmlns:a16="http://schemas.microsoft.com/office/drawing/2014/main" id="{B4B5F5A5-A715-464A-A85E-3874C63492EF}"/>
              </a:ext>
            </a:extLst>
          </p:cNvPr>
          <p:cNvSpPr txBox="1"/>
          <p:nvPr/>
        </p:nvSpPr>
        <p:spPr>
          <a:xfrm>
            <a:off x="109658" y="6154475"/>
            <a:ext cx="2058702"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Doctrine</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FMs, ADRPs</a:t>
            </a:r>
          </a:p>
        </p:txBody>
      </p:sp>
      <p:sp>
        <p:nvSpPr>
          <p:cNvPr id="28" name="TextBox 27">
            <a:extLst>
              <a:ext uri="{FF2B5EF4-FFF2-40B4-BE49-F238E27FC236}">
                <a16:creationId xmlns:a16="http://schemas.microsoft.com/office/drawing/2014/main" id="{8764AA1D-4294-4D6A-9C56-C2583B4C27E6}"/>
              </a:ext>
            </a:extLst>
          </p:cNvPr>
          <p:cNvSpPr txBox="1"/>
          <p:nvPr/>
        </p:nvSpPr>
        <p:spPr>
          <a:xfrm>
            <a:off x="121391" y="539747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URI</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Unit Risk Inventory</a:t>
            </a:r>
          </a:p>
        </p:txBody>
      </p:sp>
      <p:sp>
        <p:nvSpPr>
          <p:cNvPr id="29" name="TextBox 28">
            <a:extLst>
              <a:ext uri="{FF2B5EF4-FFF2-40B4-BE49-F238E27FC236}">
                <a16:creationId xmlns:a16="http://schemas.microsoft.com/office/drawing/2014/main" id="{1BC0DB25-53A5-4A3F-9DCA-2E040F060C80}"/>
              </a:ext>
            </a:extLst>
          </p:cNvPr>
          <p:cNvSpPr txBox="1"/>
          <p:nvPr/>
        </p:nvSpPr>
        <p:spPr>
          <a:xfrm>
            <a:off x="119701" y="371630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Training, Weapon Qual.</a:t>
            </a:r>
          </a:p>
        </p:txBody>
      </p:sp>
      <p:sp>
        <p:nvSpPr>
          <p:cNvPr id="30" name="TextBox 29">
            <a:extLst>
              <a:ext uri="{FF2B5EF4-FFF2-40B4-BE49-F238E27FC236}">
                <a16:creationId xmlns:a16="http://schemas.microsoft.com/office/drawing/2014/main" id="{843DFFA9-518D-4AA8-A97D-C9A2947F4994}"/>
              </a:ext>
            </a:extLst>
          </p:cNvPr>
          <p:cNvSpPr txBox="1"/>
          <p:nvPr/>
        </p:nvSpPr>
        <p:spPr>
          <a:xfrm>
            <a:off x="119490" y="3989782"/>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ATRRS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Training, Coursework</a:t>
            </a:r>
          </a:p>
        </p:txBody>
      </p:sp>
      <p:sp>
        <p:nvSpPr>
          <p:cNvPr id="31" name="TextBox 30">
            <a:extLst>
              <a:ext uri="{FF2B5EF4-FFF2-40B4-BE49-F238E27FC236}">
                <a16:creationId xmlns:a16="http://schemas.microsoft.com/office/drawing/2014/main" id="{E483B1E0-23BA-4E8E-AA62-07BA2E89EF5A}"/>
              </a:ext>
            </a:extLst>
          </p:cNvPr>
          <p:cNvSpPr txBox="1"/>
          <p:nvPr/>
        </p:nvSpPr>
        <p:spPr>
          <a:xfrm>
            <a:off x="114574" y="4267301"/>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FAM SPON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Dependents</a:t>
            </a:r>
          </a:p>
        </p:txBody>
      </p:sp>
      <p:sp>
        <p:nvSpPr>
          <p:cNvPr id="32" name="TextBox 31">
            <a:extLst>
              <a:ext uri="{FF2B5EF4-FFF2-40B4-BE49-F238E27FC236}">
                <a16:creationId xmlns:a16="http://schemas.microsoft.com/office/drawing/2014/main" id="{0E69CCE8-1E50-4470-89C4-CF09B1A604FA}"/>
              </a:ext>
            </a:extLst>
          </p:cNvPr>
          <p:cNvSpPr txBox="1"/>
          <p:nvPr/>
        </p:nvSpPr>
        <p:spPr>
          <a:xfrm>
            <a:off x="119642" y="4561493"/>
            <a:ext cx="288585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CTS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Deployment History</a:t>
            </a:r>
          </a:p>
        </p:txBody>
      </p:sp>
      <p:sp>
        <p:nvSpPr>
          <p:cNvPr id="35" name="Rectangle: Rounded Corners 34">
            <a:extLst>
              <a:ext uri="{FF2B5EF4-FFF2-40B4-BE49-F238E27FC236}">
                <a16:creationId xmlns:a16="http://schemas.microsoft.com/office/drawing/2014/main" id="{858597EE-10E9-4161-9709-9F1DCADB181B}"/>
              </a:ext>
            </a:extLst>
          </p:cNvPr>
          <p:cNvSpPr/>
          <p:nvPr/>
        </p:nvSpPr>
        <p:spPr>
          <a:xfrm>
            <a:off x="104742" y="992121"/>
            <a:ext cx="2466242" cy="1539620"/>
          </a:xfrm>
          <a:prstGeom prst="roundRect">
            <a:avLst>
              <a:gd name="adj" fmla="val 11877"/>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F4CD3A49-D06D-4DE8-BF2A-7B660C0D4E96}"/>
              </a:ext>
            </a:extLst>
          </p:cNvPr>
          <p:cNvSpPr/>
          <p:nvPr/>
        </p:nvSpPr>
        <p:spPr>
          <a:xfrm>
            <a:off x="114574" y="2643188"/>
            <a:ext cx="2466242" cy="227294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0AF6FC91-90FF-42BE-8519-4294DBB310D0}"/>
              </a:ext>
            </a:extLst>
          </p:cNvPr>
          <p:cNvSpPr/>
          <p:nvPr/>
        </p:nvSpPr>
        <p:spPr>
          <a:xfrm>
            <a:off x="124558" y="5128881"/>
            <a:ext cx="2446427"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8DA4D4DF-CB84-439D-B887-948B567CA7A0}"/>
              </a:ext>
            </a:extLst>
          </p:cNvPr>
          <p:cNvSpPr/>
          <p:nvPr/>
        </p:nvSpPr>
        <p:spPr>
          <a:xfrm>
            <a:off x="119643" y="5910237"/>
            <a:ext cx="2451342"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E3255AC3-4E45-41A4-A3BB-32E7245F6A91}"/>
              </a:ext>
            </a:extLst>
          </p:cNvPr>
          <p:cNvSpPr/>
          <p:nvPr/>
        </p:nvSpPr>
        <p:spPr>
          <a:xfrm>
            <a:off x="6189405" y="5917629"/>
            <a:ext cx="2379406" cy="864540"/>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961A52D7-0194-485C-8016-58E5DD2AE16D}"/>
              </a:ext>
            </a:extLst>
          </p:cNvPr>
          <p:cNvSpPr/>
          <p:nvPr/>
        </p:nvSpPr>
        <p:spPr>
          <a:xfrm>
            <a:off x="7719628" y="5012404"/>
            <a:ext cx="3873893" cy="594964"/>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47EEDE31-9E68-44E4-97AE-50A00292ADCA}"/>
              </a:ext>
            </a:extLst>
          </p:cNvPr>
          <p:cNvSpPr/>
          <p:nvPr/>
        </p:nvSpPr>
        <p:spPr>
          <a:xfrm>
            <a:off x="9368167" y="4236258"/>
            <a:ext cx="2804775"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3AB5B43C-C663-48E6-B036-8AB4E9F9669A}"/>
              </a:ext>
            </a:extLst>
          </p:cNvPr>
          <p:cNvSpPr/>
          <p:nvPr/>
        </p:nvSpPr>
        <p:spPr>
          <a:xfrm>
            <a:off x="9405192" y="1130477"/>
            <a:ext cx="2020500" cy="541588"/>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EB6149C6-3FE8-4D10-A427-D9A766B489A8}"/>
              </a:ext>
            </a:extLst>
          </p:cNvPr>
          <p:cNvSpPr/>
          <p:nvPr/>
        </p:nvSpPr>
        <p:spPr>
          <a:xfrm>
            <a:off x="10221622" y="2087547"/>
            <a:ext cx="1865635"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F8B39442-9A62-4F6C-A9BE-F730FBE37EF1}"/>
              </a:ext>
            </a:extLst>
          </p:cNvPr>
          <p:cNvSpPr/>
          <p:nvPr/>
        </p:nvSpPr>
        <p:spPr>
          <a:xfrm>
            <a:off x="3509341" y="1057028"/>
            <a:ext cx="2248514"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Arrow Connector 46">
            <a:extLst>
              <a:ext uri="{FF2B5EF4-FFF2-40B4-BE49-F238E27FC236}">
                <a16:creationId xmlns:a16="http://schemas.microsoft.com/office/drawing/2014/main" id="{4F033BE9-0A5D-4A13-B123-65B2B91D849A}"/>
              </a:ext>
            </a:extLst>
          </p:cNvPr>
          <p:cNvCxnSpPr>
            <a:cxnSpLocks/>
            <a:stCxn id="39" idx="1"/>
          </p:cNvCxnSpPr>
          <p:nvPr/>
        </p:nvCxnSpPr>
        <p:spPr>
          <a:xfrm flipH="1" flipV="1">
            <a:off x="5648632" y="6154475"/>
            <a:ext cx="540773" cy="19542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666BA0-DFC4-4BC4-8063-6AC84496D997}"/>
              </a:ext>
            </a:extLst>
          </p:cNvPr>
          <p:cNvCxnSpPr>
            <a:cxnSpLocks/>
            <a:stCxn id="7" idx="0"/>
          </p:cNvCxnSpPr>
          <p:nvPr/>
        </p:nvCxnSpPr>
        <p:spPr>
          <a:xfrm flipH="1" flipV="1">
            <a:off x="8718531" y="3651156"/>
            <a:ext cx="973562" cy="136512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C3775F-CE8C-47A4-80B3-F617B2770051}"/>
              </a:ext>
            </a:extLst>
          </p:cNvPr>
          <p:cNvCxnSpPr>
            <a:cxnSpLocks/>
            <a:stCxn id="42" idx="0"/>
          </p:cNvCxnSpPr>
          <p:nvPr/>
        </p:nvCxnSpPr>
        <p:spPr>
          <a:xfrm flipH="1" flipV="1">
            <a:off x="10112077" y="3413110"/>
            <a:ext cx="658478" cy="82314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348C5CF-365B-44BC-BFD9-1299215A1636}"/>
              </a:ext>
            </a:extLst>
          </p:cNvPr>
          <p:cNvCxnSpPr>
            <a:cxnSpLocks/>
            <a:stCxn id="44" idx="1"/>
          </p:cNvCxnSpPr>
          <p:nvPr/>
        </p:nvCxnSpPr>
        <p:spPr>
          <a:xfrm flipH="1">
            <a:off x="8591896" y="2228208"/>
            <a:ext cx="1629726" cy="48556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AA0610C-D29B-499C-858D-1CB1A74C38E1}"/>
              </a:ext>
            </a:extLst>
          </p:cNvPr>
          <p:cNvCxnSpPr>
            <a:cxnSpLocks/>
            <a:stCxn id="43" idx="1"/>
          </p:cNvCxnSpPr>
          <p:nvPr/>
        </p:nvCxnSpPr>
        <p:spPr>
          <a:xfrm flipH="1">
            <a:off x="7983794" y="1401271"/>
            <a:ext cx="1421398" cy="55131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DE4FD6B-FE5B-4C9A-89C0-3349AF113793}"/>
              </a:ext>
            </a:extLst>
          </p:cNvPr>
          <p:cNvCxnSpPr>
            <a:cxnSpLocks/>
            <a:stCxn id="45" idx="2"/>
          </p:cNvCxnSpPr>
          <p:nvPr/>
        </p:nvCxnSpPr>
        <p:spPr>
          <a:xfrm>
            <a:off x="4633598" y="1338349"/>
            <a:ext cx="371086" cy="38687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5C9111D-448E-4698-A23C-8A2FCEB1917D}"/>
              </a:ext>
            </a:extLst>
          </p:cNvPr>
          <p:cNvCxnSpPr>
            <a:cxnSpLocks/>
            <a:stCxn id="35" idx="3"/>
          </p:cNvCxnSpPr>
          <p:nvPr/>
        </p:nvCxnSpPr>
        <p:spPr>
          <a:xfrm>
            <a:off x="2570984" y="1761931"/>
            <a:ext cx="753126" cy="256469"/>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33DD2FE-CDC0-4A4A-8FBC-D7FA365FFA11}"/>
              </a:ext>
            </a:extLst>
          </p:cNvPr>
          <p:cNvCxnSpPr>
            <a:cxnSpLocks/>
            <a:stCxn id="36" idx="3"/>
          </p:cNvCxnSpPr>
          <p:nvPr/>
        </p:nvCxnSpPr>
        <p:spPr>
          <a:xfrm flipV="1">
            <a:off x="2580816" y="3505677"/>
            <a:ext cx="1248849" cy="273982"/>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8B6C251-8432-4C7A-BEF1-F515537A3D72}"/>
              </a:ext>
            </a:extLst>
          </p:cNvPr>
          <p:cNvCxnSpPr>
            <a:cxnSpLocks/>
            <a:stCxn id="37" idx="3"/>
          </p:cNvCxnSpPr>
          <p:nvPr/>
        </p:nvCxnSpPr>
        <p:spPr>
          <a:xfrm flipV="1">
            <a:off x="2570985" y="4687119"/>
            <a:ext cx="916458" cy="72014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687EED-1074-4FF3-A3F7-A59700D75731}"/>
              </a:ext>
            </a:extLst>
          </p:cNvPr>
          <p:cNvCxnSpPr>
            <a:cxnSpLocks/>
            <a:stCxn id="38" idx="3"/>
          </p:cNvCxnSpPr>
          <p:nvPr/>
        </p:nvCxnSpPr>
        <p:spPr>
          <a:xfrm flipV="1">
            <a:off x="2570985" y="5421674"/>
            <a:ext cx="988732" cy="766945"/>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036DD64-9C9B-49A6-949A-D83CE30FD944}"/>
              </a:ext>
            </a:extLst>
          </p:cNvPr>
          <p:cNvSpPr txBox="1"/>
          <p:nvPr/>
        </p:nvSpPr>
        <p:spPr>
          <a:xfrm>
            <a:off x="5939564" y="5124098"/>
            <a:ext cx="53196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TBD</a:t>
            </a:r>
          </a:p>
        </p:txBody>
      </p:sp>
      <p:sp>
        <p:nvSpPr>
          <p:cNvPr id="85" name="Rectangle: Rounded Corners 84">
            <a:extLst>
              <a:ext uri="{FF2B5EF4-FFF2-40B4-BE49-F238E27FC236}">
                <a16:creationId xmlns:a16="http://schemas.microsoft.com/office/drawing/2014/main" id="{BB6DD4A0-7CB0-4C78-9019-0EF8E04BD59C}"/>
              </a:ext>
            </a:extLst>
          </p:cNvPr>
          <p:cNvSpPr/>
          <p:nvPr/>
        </p:nvSpPr>
        <p:spPr>
          <a:xfrm>
            <a:off x="5958668" y="5150902"/>
            <a:ext cx="483483" cy="270285"/>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6" name="Straight Arrow Connector 85">
            <a:extLst>
              <a:ext uri="{FF2B5EF4-FFF2-40B4-BE49-F238E27FC236}">
                <a16:creationId xmlns:a16="http://schemas.microsoft.com/office/drawing/2014/main" id="{8808E783-C90B-4162-9404-557C1649A690}"/>
              </a:ext>
            </a:extLst>
          </p:cNvPr>
          <p:cNvCxnSpPr>
            <a:cxnSpLocks/>
            <a:stCxn id="84" idx="0"/>
          </p:cNvCxnSpPr>
          <p:nvPr/>
        </p:nvCxnSpPr>
        <p:spPr>
          <a:xfrm flipV="1">
            <a:off x="6205548" y="4357708"/>
            <a:ext cx="111678" cy="76639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EAB03184-53F1-4E08-8EAA-7BA86C7D8836}"/>
              </a:ext>
            </a:extLst>
          </p:cNvPr>
          <p:cNvSpPr/>
          <p:nvPr/>
        </p:nvSpPr>
        <p:spPr>
          <a:xfrm>
            <a:off x="6124416" y="910923"/>
            <a:ext cx="1830193" cy="471496"/>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123307E8-8678-4B39-8318-DE74FB83C098}"/>
              </a:ext>
            </a:extLst>
          </p:cNvPr>
          <p:cNvSpPr txBox="1"/>
          <p:nvPr/>
        </p:nvSpPr>
        <p:spPr>
          <a:xfrm>
            <a:off x="6107706" y="871629"/>
            <a:ext cx="1973780"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p>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Speed of Promotion</a:t>
            </a:r>
          </a:p>
        </p:txBody>
      </p:sp>
      <p:cxnSp>
        <p:nvCxnSpPr>
          <p:cNvPr id="62" name="Straight Arrow Connector 61">
            <a:extLst>
              <a:ext uri="{FF2B5EF4-FFF2-40B4-BE49-F238E27FC236}">
                <a16:creationId xmlns:a16="http://schemas.microsoft.com/office/drawing/2014/main" id="{719522C7-01C4-4F6E-95E5-48EB52CAB70F}"/>
              </a:ext>
            </a:extLst>
          </p:cNvPr>
          <p:cNvCxnSpPr>
            <a:cxnSpLocks/>
          </p:cNvCxnSpPr>
          <p:nvPr/>
        </p:nvCxnSpPr>
        <p:spPr>
          <a:xfrm flipH="1">
            <a:off x="6010591" y="1386816"/>
            <a:ext cx="579471" cy="1015685"/>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7" name="Slide Number Placeholder 3">
            <a:extLst>
              <a:ext uri="{FF2B5EF4-FFF2-40B4-BE49-F238E27FC236}">
                <a16:creationId xmlns:a16="http://schemas.microsoft.com/office/drawing/2014/main" id="{99F60C42-8B8C-3F49-958D-993F93948622}"/>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722371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t="531"/>
          <a:stretch/>
        </p:blipFill>
        <p:spPr>
          <a:xfrm>
            <a:off x="2024742" y="614363"/>
            <a:ext cx="8154612" cy="6243636"/>
          </a:xfrm>
          <a:prstGeom prst="rect">
            <a:avLst/>
          </a:prstGeom>
        </p:spPr>
      </p:pic>
      <p:sp>
        <p:nvSpPr>
          <p:cNvPr id="2" name="Text Placeholder 1"/>
          <p:cNvSpPr>
            <a:spLocks noGrp="1"/>
          </p:cNvSpPr>
          <p:nvPr>
            <p:ph type="body" sz="quarter" idx="10"/>
          </p:nvPr>
        </p:nvSpPr>
        <p:spPr>
          <a:xfrm>
            <a:off x="386862" y="45840"/>
            <a:ext cx="11805138" cy="457200"/>
          </a:xfrm>
        </p:spPr>
        <p:txBody>
          <a:bodyPr/>
          <a:lstStyle/>
          <a:p>
            <a:r>
              <a:rPr lang="en-US" sz="4400" b="1">
                <a:solidFill>
                  <a:srgbClr val="ED7D31"/>
                </a:solidFill>
                <a:latin typeface="ITC Franklin Gothic Std Book" panose="020B0504030503020204" pitchFamily="34" charset="0"/>
              </a:rPr>
              <a:t>Phase 1 Modeling - Variable Selection</a:t>
            </a:r>
          </a:p>
        </p:txBody>
      </p:sp>
      <p:sp>
        <p:nvSpPr>
          <p:cNvPr id="9" name="Slide Number Placeholder 3">
            <a:extLst>
              <a:ext uri="{FF2B5EF4-FFF2-40B4-BE49-F238E27FC236}">
                <a16:creationId xmlns:a16="http://schemas.microsoft.com/office/drawing/2014/main" id="{5F0124A5-D103-A243-ACB5-7E42D2177C3F}"/>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6" name="TextBox 5">
            <a:extLst>
              <a:ext uri="{FF2B5EF4-FFF2-40B4-BE49-F238E27FC236}">
                <a16:creationId xmlns:a16="http://schemas.microsoft.com/office/drawing/2014/main" id="{325B86F4-BF6F-471B-A1BC-1C16AEFD971D}"/>
              </a:ext>
            </a:extLst>
          </p:cNvPr>
          <p:cNvSpPr txBox="1"/>
          <p:nvPr/>
        </p:nvSpPr>
        <p:spPr>
          <a:xfrm>
            <a:off x="7110413" y="2032903"/>
            <a:ext cx="4876800" cy="1938992"/>
          </a:xfrm>
          <a:prstGeom prst="rect">
            <a:avLst/>
          </a:prstGeom>
          <a:solidFill>
            <a:schemeClr val="bg1"/>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 non-exhaustive total of </a:t>
            </a: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42 predictor variables</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and </a:t>
            </a: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7 outcome variables</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were selected for initial Phase 1 modeling of simple relationships</a:t>
            </a:r>
          </a:p>
        </p:txBody>
      </p:sp>
      <p:sp>
        <p:nvSpPr>
          <p:cNvPr id="8" name="TextBox 7">
            <a:extLst>
              <a:ext uri="{FF2B5EF4-FFF2-40B4-BE49-F238E27FC236}">
                <a16:creationId xmlns:a16="http://schemas.microsoft.com/office/drawing/2014/main" id="{0AE6049A-8472-4C60-A71E-2B56EC802606}"/>
              </a:ext>
            </a:extLst>
          </p:cNvPr>
          <p:cNvSpPr txBox="1"/>
          <p:nvPr/>
        </p:nvSpPr>
        <p:spPr>
          <a:xfrm>
            <a:off x="7110413" y="867861"/>
            <a:ext cx="4876800" cy="830997"/>
          </a:xfrm>
          <a:prstGeom prst="rect">
            <a:avLst/>
          </a:prstGeom>
          <a:solidFill>
            <a:schemeClr val="bg1"/>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Informed by conceptual profiling process</a:t>
            </a:r>
          </a:p>
        </p:txBody>
      </p:sp>
    </p:spTree>
    <p:extLst>
      <p:ext uri="{BB962C8B-B14F-4D97-AF65-F5344CB8AC3E}">
        <p14:creationId xmlns:p14="http://schemas.microsoft.com/office/powerpoint/2010/main" val="2169839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9937"/>
            <a:ext cx="12192000" cy="457200"/>
          </a:xfrm>
        </p:spPr>
        <p:txBody>
          <a:bodyPr/>
          <a:lstStyle/>
          <a:p>
            <a:r>
              <a:rPr lang="en-US" sz="4400" b="1">
                <a:solidFill>
                  <a:srgbClr val="ED7D31"/>
                </a:solidFill>
                <a:latin typeface="ITC Franklin Gothic Std Book" panose="020B0504030503020204" pitchFamily="34" charset="0"/>
              </a:rPr>
              <a:t>Phase 1 Modeling – Selected Results</a:t>
            </a:r>
          </a:p>
        </p:txBody>
      </p:sp>
      <p:sp>
        <p:nvSpPr>
          <p:cNvPr id="6" name="Rectangle 5"/>
          <p:cNvSpPr/>
          <p:nvPr/>
        </p:nvSpPr>
        <p:spPr>
          <a:xfrm>
            <a:off x="935913" y="1395267"/>
            <a:ext cx="10833652" cy="123110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pic>
        <p:nvPicPr>
          <p:cNvPr id="5" name="Picture 4">
            <a:extLst>
              <a:ext uri="{FF2B5EF4-FFF2-40B4-BE49-F238E27FC236}">
                <a16:creationId xmlns:a16="http://schemas.microsoft.com/office/drawing/2014/main" id="{A1257D19-F045-476A-892B-6A546874B068}"/>
              </a:ext>
            </a:extLst>
          </p:cNvPr>
          <p:cNvPicPr/>
          <p:nvPr/>
        </p:nvPicPr>
        <p:blipFill>
          <a:blip r:embed="rId3" cstate="print">
            <a:extLst>
              <a:ext uri="{28A0092B-C50C-407E-A947-70E740481C1C}">
                <a14:useLocalDpi xmlns:a14="http://schemas.microsoft.com/office/drawing/2010/main"/>
              </a:ext>
            </a:extLst>
          </a:blip>
          <a:stretch>
            <a:fillRect/>
          </a:stretch>
        </p:blipFill>
        <p:spPr>
          <a:xfrm>
            <a:off x="636387" y="853651"/>
            <a:ext cx="9249953" cy="5758938"/>
          </a:xfrm>
          <a:prstGeom prst="rect">
            <a:avLst/>
          </a:prstGeom>
        </p:spPr>
      </p:pic>
      <p:pic>
        <p:nvPicPr>
          <p:cNvPr id="7" name="Picture 6">
            <a:extLst>
              <a:ext uri="{FF2B5EF4-FFF2-40B4-BE49-F238E27FC236}">
                <a16:creationId xmlns:a16="http://schemas.microsoft.com/office/drawing/2014/main" id="{4874AB30-6DA4-448C-9E26-6D63A23A09E0}"/>
              </a:ext>
            </a:extLst>
          </p:cNvPr>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93510" y="3547689"/>
            <a:ext cx="3868189" cy="3190568"/>
          </a:xfrm>
          <a:prstGeom prst="rect">
            <a:avLst/>
          </a:prstGeom>
        </p:spPr>
      </p:pic>
      <p:sp>
        <p:nvSpPr>
          <p:cNvPr id="8" name="TextBox 7">
            <a:extLst>
              <a:ext uri="{FF2B5EF4-FFF2-40B4-BE49-F238E27FC236}">
                <a16:creationId xmlns:a16="http://schemas.microsoft.com/office/drawing/2014/main" id="{709C89DA-206B-4DBD-BEE0-FD2D53DDB46F}"/>
              </a:ext>
            </a:extLst>
          </p:cNvPr>
          <p:cNvSpPr txBox="1"/>
          <p:nvPr/>
        </p:nvSpPr>
        <p:spPr>
          <a:xfrm>
            <a:off x="8971935" y="1403055"/>
            <a:ext cx="3220065" cy="1384995"/>
          </a:xfrm>
          <a:prstGeom prst="rect">
            <a:avLst/>
          </a:prstGeom>
          <a:noFill/>
        </p:spPr>
        <p:txBody>
          <a:bodyPr wrap="square">
            <a:spAutoFit/>
          </a:bodyPr>
          <a:lstStyle/>
          <a:p>
            <a:pPr marL="457200" marR="0" lvl="1" indent="0" algn="l" defTabSz="685800" rtl="0" eaLnBrk="1" fontAlgn="auto" latinLnBrk="0" hangingPunct="1">
              <a:lnSpc>
                <a:spcPct val="100000"/>
              </a:lnSpc>
              <a:spcBef>
                <a:spcPts val="600"/>
              </a:spcBef>
              <a:spcAft>
                <a:spcPts val="60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Performance and Outcome Variables</a:t>
            </a:r>
          </a:p>
        </p:txBody>
      </p:sp>
      <p:sp>
        <p:nvSpPr>
          <p:cNvPr id="9" name="Slide Number Placeholder 3">
            <a:extLst>
              <a:ext uri="{FF2B5EF4-FFF2-40B4-BE49-F238E27FC236}">
                <a16:creationId xmlns:a16="http://schemas.microsoft.com/office/drawing/2014/main" id="{69C4FCBE-05B2-BD45-A1EF-3689D6EA978A}"/>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2865986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61785"/>
            <a:ext cx="12192000" cy="457200"/>
          </a:xfrm>
        </p:spPr>
        <p:txBody>
          <a:bodyPr/>
          <a:lstStyle/>
          <a:p>
            <a:r>
              <a:rPr lang="en-US" sz="4400" b="1">
                <a:solidFill>
                  <a:srgbClr val="ED7D31"/>
                </a:solidFill>
                <a:latin typeface="ITC Franklin Gothic Std Book" panose="020B0504030503020204" pitchFamily="34" charset="0"/>
              </a:rPr>
              <a:t>Phase 1 Modeling – Selected Results</a:t>
            </a:r>
          </a:p>
        </p:txBody>
      </p:sp>
      <p:sp>
        <p:nvSpPr>
          <p:cNvPr id="9" name="TextBox 8">
            <a:extLst>
              <a:ext uri="{FF2B5EF4-FFF2-40B4-BE49-F238E27FC236}">
                <a16:creationId xmlns:a16="http://schemas.microsoft.com/office/drawing/2014/main" id="{3C124D62-F2EC-412F-8F22-D289AF4EB7D1}"/>
              </a:ext>
            </a:extLst>
          </p:cNvPr>
          <p:cNvSpPr txBox="1"/>
          <p:nvPr/>
        </p:nvSpPr>
        <p:spPr>
          <a:xfrm>
            <a:off x="0" y="2010820"/>
            <a:ext cx="3220065" cy="2677656"/>
          </a:xfrm>
          <a:prstGeom prst="rect">
            <a:avLst/>
          </a:prstGeom>
          <a:noFill/>
        </p:spPr>
        <p:txBody>
          <a:bodyPr wrap="square">
            <a:spAutoFit/>
          </a:bodyPr>
          <a:lstStyle/>
          <a:p>
            <a:pPr marL="457200" marR="0" lvl="1" indent="0" algn="l" defTabSz="685800" rtl="0" eaLnBrk="1" fontAlgn="auto" latinLnBrk="0" hangingPunct="1">
              <a:lnSpc>
                <a:spcPct val="100000"/>
              </a:lnSpc>
              <a:spcBef>
                <a:spcPts val="600"/>
              </a:spcBef>
              <a:spcAft>
                <a:spcPts val="6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Simple Relationship Analysis</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Predictors with average </a:t>
            </a:r>
            <a:r>
              <a:rPr kumimoji="0" lang="en-US" sz="2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APFT Score</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over a Soldier’s career</a:t>
            </a:r>
          </a:p>
        </p:txBody>
      </p:sp>
      <p:grpSp>
        <p:nvGrpSpPr>
          <p:cNvPr id="3" name="Group 2">
            <a:extLst>
              <a:ext uri="{FF2B5EF4-FFF2-40B4-BE49-F238E27FC236}">
                <a16:creationId xmlns:a16="http://schemas.microsoft.com/office/drawing/2014/main" id="{80C5AF35-20C8-6448-9DC4-7534127B12DD}"/>
              </a:ext>
            </a:extLst>
          </p:cNvPr>
          <p:cNvGrpSpPr/>
          <p:nvPr/>
        </p:nvGrpSpPr>
        <p:grpSpPr>
          <a:xfrm>
            <a:off x="935913" y="697971"/>
            <a:ext cx="10833652" cy="6174736"/>
            <a:chOff x="935913" y="636186"/>
            <a:chExt cx="10833652" cy="6174736"/>
          </a:xfrm>
        </p:grpSpPr>
        <p:sp>
          <p:nvSpPr>
            <p:cNvPr id="6" name="Rectangle 5"/>
            <p:cNvSpPr/>
            <p:nvPr/>
          </p:nvSpPr>
          <p:spPr>
            <a:xfrm>
              <a:off x="935913" y="1395267"/>
              <a:ext cx="10833652" cy="123110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pic>
          <p:nvPicPr>
            <p:cNvPr id="8" name="Picture 7">
              <a:extLst>
                <a:ext uri="{FF2B5EF4-FFF2-40B4-BE49-F238E27FC236}">
                  <a16:creationId xmlns:a16="http://schemas.microsoft.com/office/drawing/2014/main" id="{AF2A9C81-5963-41A5-A6AC-5B01F7D62910}"/>
                </a:ext>
              </a:extLst>
            </p:cNvPr>
            <p:cNvPicPr/>
            <p:nvPr/>
          </p:nvPicPr>
          <p:blipFill>
            <a:blip r:embed="rId3" cstate="print">
              <a:extLst>
                <a:ext uri="{28A0092B-C50C-407E-A947-70E740481C1C}">
                  <a14:useLocalDpi xmlns:a14="http://schemas.microsoft.com/office/drawing/2010/main"/>
                </a:ext>
              </a:extLst>
            </a:blip>
            <a:stretch>
              <a:fillRect/>
            </a:stretch>
          </p:blipFill>
          <p:spPr>
            <a:xfrm>
              <a:off x="3145091" y="674587"/>
              <a:ext cx="7449164" cy="6136335"/>
            </a:xfrm>
            <a:prstGeom prst="rect">
              <a:avLst/>
            </a:prstGeom>
          </p:spPr>
        </p:pic>
        <p:cxnSp>
          <p:nvCxnSpPr>
            <p:cNvPr id="7" name="Straight Arrow Connector 6">
              <a:extLst>
                <a:ext uri="{FF2B5EF4-FFF2-40B4-BE49-F238E27FC236}">
                  <a16:creationId xmlns:a16="http://schemas.microsoft.com/office/drawing/2014/main" id="{04AA216D-FDB6-4FE8-9A72-2E13779159F9}"/>
                </a:ext>
              </a:extLst>
            </p:cNvPr>
            <p:cNvCxnSpPr>
              <a:cxnSpLocks/>
            </p:cNvCxnSpPr>
            <p:nvPr/>
          </p:nvCxnSpPr>
          <p:spPr>
            <a:xfrm flipH="1" flipV="1">
              <a:off x="9167813" y="810258"/>
              <a:ext cx="423862" cy="4129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AF37B-A6B0-4F30-8D14-779AA47DB985}"/>
                </a:ext>
              </a:extLst>
            </p:cNvPr>
            <p:cNvSpPr txBox="1"/>
            <p:nvPr/>
          </p:nvSpPr>
          <p:spPr>
            <a:xfrm>
              <a:off x="9434513" y="1238093"/>
              <a:ext cx="1762125" cy="338554"/>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Enlisted &gt; Officer</a:t>
              </a:r>
            </a:p>
          </p:txBody>
        </p:sp>
        <p:cxnSp>
          <p:nvCxnSpPr>
            <p:cNvPr id="13" name="Straight Arrow Connector 12">
              <a:extLst>
                <a:ext uri="{FF2B5EF4-FFF2-40B4-BE49-F238E27FC236}">
                  <a16:creationId xmlns:a16="http://schemas.microsoft.com/office/drawing/2014/main" id="{499F4DFD-90F5-4224-824F-DD9991F635A2}"/>
                </a:ext>
              </a:extLst>
            </p:cNvPr>
            <p:cNvCxnSpPr>
              <a:cxnSpLocks/>
            </p:cNvCxnSpPr>
            <p:nvPr/>
          </p:nvCxnSpPr>
          <p:spPr>
            <a:xfrm flipH="1">
              <a:off x="9320213" y="4819642"/>
              <a:ext cx="423862" cy="40545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4BB059-1FC1-4D64-B6CF-B46C80242522}"/>
                </a:ext>
              </a:extLst>
            </p:cNvPr>
            <p:cNvSpPr txBox="1"/>
            <p:nvPr/>
          </p:nvSpPr>
          <p:spPr>
            <a:xfrm>
              <a:off x="9529836" y="3988645"/>
              <a:ext cx="2128837" cy="830997"/>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Physical Condition trait positively predicts APFT scores</a:t>
              </a:r>
            </a:p>
          </p:txBody>
        </p:sp>
        <p:sp>
          <p:nvSpPr>
            <p:cNvPr id="17" name="TextBox 16">
              <a:extLst>
                <a:ext uri="{FF2B5EF4-FFF2-40B4-BE49-F238E27FC236}">
                  <a16:creationId xmlns:a16="http://schemas.microsoft.com/office/drawing/2014/main" id="{035E5654-E022-44F9-A6F7-DE7217ACBAE2}"/>
                </a:ext>
              </a:extLst>
            </p:cNvPr>
            <p:cNvSpPr txBox="1"/>
            <p:nvPr/>
          </p:nvSpPr>
          <p:spPr>
            <a:xfrm>
              <a:off x="4698636" y="3129276"/>
              <a:ext cx="2208523" cy="584775"/>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Depression negatively predicts APFT scores</a:t>
              </a:r>
            </a:p>
          </p:txBody>
        </p:sp>
        <p:cxnSp>
          <p:nvCxnSpPr>
            <p:cNvPr id="18" name="Straight Arrow Connector 17">
              <a:extLst>
                <a:ext uri="{FF2B5EF4-FFF2-40B4-BE49-F238E27FC236}">
                  <a16:creationId xmlns:a16="http://schemas.microsoft.com/office/drawing/2014/main" id="{0EA6C3D0-0FC6-4E32-83C6-B3416CB6AE0B}"/>
                </a:ext>
              </a:extLst>
            </p:cNvPr>
            <p:cNvCxnSpPr>
              <a:cxnSpLocks/>
            </p:cNvCxnSpPr>
            <p:nvPr/>
          </p:nvCxnSpPr>
          <p:spPr>
            <a:xfrm flipV="1">
              <a:off x="5831545" y="2419342"/>
              <a:ext cx="702605" cy="7099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5E178F-FBF7-4620-B788-A1FB98259267}"/>
                </a:ext>
              </a:extLst>
            </p:cNvPr>
            <p:cNvSpPr txBox="1"/>
            <p:nvPr/>
          </p:nvSpPr>
          <p:spPr>
            <a:xfrm>
              <a:off x="4810321" y="636186"/>
              <a:ext cx="2059352" cy="584775"/>
            </a:xfrm>
            <a:prstGeom prst="rect">
              <a:avLst/>
            </a:prstGeom>
            <a:solidFill>
              <a:srgbClr val="FFFFFF">
                <a:alpha val="74902"/>
              </a:srgbClr>
            </a:solidFill>
            <a:ln>
              <a:solidFill>
                <a:schemeClr val="accent2"/>
              </a:solidFill>
            </a:ln>
          </p:spPr>
          <p:txBody>
            <a:bodyPr wrap="square">
              <a:spAutoFit/>
            </a:bodyPr>
            <a:lstStyle/>
            <a:p>
              <a:pPr marL="0" marR="0" lvl="0" indent="0" algn="ctr"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Older officers score lower</a:t>
              </a:r>
            </a:p>
          </p:txBody>
        </p:sp>
        <p:cxnSp>
          <p:nvCxnSpPr>
            <p:cNvPr id="21" name="Straight Arrow Connector 20">
              <a:extLst>
                <a:ext uri="{FF2B5EF4-FFF2-40B4-BE49-F238E27FC236}">
                  <a16:creationId xmlns:a16="http://schemas.microsoft.com/office/drawing/2014/main" id="{8049515D-5EC2-49EF-9AA4-BC97C0D28D98}"/>
                </a:ext>
              </a:extLst>
            </p:cNvPr>
            <p:cNvCxnSpPr>
              <a:cxnSpLocks/>
              <a:stCxn id="20" idx="2"/>
            </p:cNvCxnSpPr>
            <p:nvPr/>
          </p:nvCxnSpPr>
          <p:spPr>
            <a:xfrm flipH="1">
              <a:off x="4929189" y="1220961"/>
              <a:ext cx="910808" cy="1196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01F3CF-F2BA-4A17-85C8-5A221DF8DCE9}"/>
                </a:ext>
              </a:extLst>
            </p:cNvPr>
            <p:cNvCxnSpPr>
              <a:cxnSpLocks/>
            </p:cNvCxnSpPr>
            <p:nvPr/>
          </p:nvCxnSpPr>
          <p:spPr>
            <a:xfrm flipH="1" flipV="1">
              <a:off x="9167813" y="807977"/>
              <a:ext cx="423862" cy="4129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219C7B-EF61-4526-97D0-BB7AB35DCB12}"/>
                </a:ext>
              </a:extLst>
            </p:cNvPr>
            <p:cNvSpPr txBox="1"/>
            <p:nvPr/>
          </p:nvSpPr>
          <p:spPr>
            <a:xfrm>
              <a:off x="9434513" y="1235812"/>
              <a:ext cx="1762125" cy="338554"/>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Enlisted &gt; Officer</a:t>
              </a:r>
            </a:p>
          </p:txBody>
        </p:sp>
      </p:grpSp>
      <p:grpSp>
        <p:nvGrpSpPr>
          <p:cNvPr id="26" name="Group 25">
            <a:extLst>
              <a:ext uri="{FF2B5EF4-FFF2-40B4-BE49-F238E27FC236}">
                <a16:creationId xmlns:a16="http://schemas.microsoft.com/office/drawing/2014/main" id="{6C708251-09DE-4500-9FBF-2C6B562C8E81}"/>
              </a:ext>
            </a:extLst>
          </p:cNvPr>
          <p:cNvGrpSpPr/>
          <p:nvPr/>
        </p:nvGrpSpPr>
        <p:grpSpPr>
          <a:xfrm>
            <a:off x="587245" y="1265440"/>
            <a:ext cx="2089889" cy="644390"/>
            <a:chOff x="266879" y="1127243"/>
            <a:chExt cx="2089889" cy="644390"/>
          </a:xfrm>
        </p:grpSpPr>
        <p:pic>
          <p:nvPicPr>
            <p:cNvPr id="10" name="Picture 9" descr="Shape&#10;&#10;Description automatically generated with low confidence">
              <a:extLst>
                <a:ext uri="{FF2B5EF4-FFF2-40B4-BE49-F238E27FC236}">
                  <a16:creationId xmlns:a16="http://schemas.microsoft.com/office/drawing/2014/main" id="{9FFB7282-F17A-4257-9D80-7C9631D7055C}"/>
                </a:ext>
              </a:extLst>
            </p:cNvPr>
            <p:cNvPicPr>
              <a:picLocks noChangeAspect="1"/>
            </p:cNvPicPr>
            <p:nvPr/>
          </p:nvPicPr>
          <p:blipFill>
            <a:blip r:embed="rId4"/>
            <a:stretch>
              <a:fillRect/>
            </a:stretch>
          </p:blipFill>
          <p:spPr>
            <a:xfrm>
              <a:off x="266879" y="1127243"/>
              <a:ext cx="609600" cy="60960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D389A935-5B52-40D0-A1D0-58B4692B6251}"/>
                </a:ext>
              </a:extLst>
            </p:cNvPr>
            <p:cNvPicPr>
              <a:picLocks noChangeAspect="1"/>
            </p:cNvPicPr>
            <p:nvPr/>
          </p:nvPicPr>
          <p:blipFill>
            <a:blip r:embed="rId5"/>
            <a:stretch>
              <a:fillRect/>
            </a:stretch>
          </p:blipFill>
          <p:spPr>
            <a:xfrm>
              <a:off x="1112468" y="1199417"/>
              <a:ext cx="572216" cy="572216"/>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C308304E-4597-4709-B9BC-BB9F54424B29}"/>
                </a:ext>
              </a:extLst>
            </p:cNvPr>
            <p:cNvPicPr>
              <a:picLocks noChangeAspect="1"/>
            </p:cNvPicPr>
            <p:nvPr/>
          </p:nvPicPr>
          <p:blipFill>
            <a:blip r:embed="rId6"/>
            <a:stretch>
              <a:fillRect/>
            </a:stretch>
          </p:blipFill>
          <p:spPr>
            <a:xfrm>
              <a:off x="1825662" y="1128988"/>
              <a:ext cx="531106" cy="531106"/>
            </a:xfrm>
            <a:prstGeom prst="rect">
              <a:avLst/>
            </a:prstGeom>
          </p:spPr>
        </p:pic>
      </p:grpSp>
      <p:sp>
        <p:nvSpPr>
          <p:cNvPr id="22" name="Slide Number Placeholder 3">
            <a:extLst>
              <a:ext uri="{FF2B5EF4-FFF2-40B4-BE49-F238E27FC236}">
                <a16:creationId xmlns:a16="http://schemas.microsoft.com/office/drawing/2014/main" id="{74DDC422-9241-5F48-A1F8-7EA61DE2378C}"/>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2429389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9428"/>
            <a:ext cx="12192000" cy="457200"/>
          </a:xfrm>
        </p:spPr>
        <p:txBody>
          <a:bodyPr/>
          <a:lstStyle/>
          <a:p>
            <a:r>
              <a:rPr lang="en-US" sz="4400" b="1">
                <a:solidFill>
                  <a:srgbClr val="ED7D31"/>
                </a:solidFill>
                <a:latin typeface="ITC Franklin Gothic Std Book" panose="020B0504030503020204" pitchFamily="34" charset="0"/>
              </a:rPr>
              <a:t>Phase 1 Modeling – Selected Results</a:t>
            </a:r>
          </a:p>
        </p:txBody>
      </p:sp>
      <p:sp>
        <p:nvSpPr>
          <p:cNvPr id="6" name="Rectangle 5"/>
          <p:cNvSpPr/>
          <p:nvPr/>
        </p:nvSpPr>
        <p:spPr>
          <a:xfrm>
            <a:off x="935913" y="1395267"/>
            <a:ext cx="10833652" cy="123110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S PGothic" pitchFamily="34" charset="-128"/>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S PGothic" pitchFamily="34" charset="-128"/>
              <a:cs typeface="Arial" panose="020B0604020202020204" pitchFamily="34" charset="0"/>
            </a:endParaRPr>
          </a:p>
        </p:txBody>
      </p:sp>
      <p:sp>
        <p:nvSpPr>
          <p:cNvPr id="9" name="TextBox 8">
            <a:extLst>
              <a:ext uri="{FF2B5EF4-FFF2-40B4-BE49-F238E27FC236}">
                <a16:creationId xmlns:a16="http://schemas.microsoft.com/office/drawing/2014/main" id="{3C124D62-F2EC-412F-8F22-D289AF4EB7D1}"/>
              </a:ext>
            </a:extLst>
          </p:cNvPr>
          <p:cNvSpPr txBox="1"/>
          <p:nvPr/>
        </p:nvSpPr>
        <p:spPr>
          <a:xfrm>
            <a:off x="0" y="2010820"/>
            <a:ext cx="3220065" cy="2308324"/>
          </a:xfrm>
          <a:prstGeom prst="rect">
            <a:avLst/>
          </a:prstGeom>
          <a:noFill/>
        </p:spPr>
        <p:txBody>
          <a:bodyPr wrap="square">
            <a:spAutoFit/>
          </a:bodyPr>
          <a:lstStyle/>
          <a:p>
            <a:pPr marL="457200" marR="0" lvl="1" indent="0" algn="l" defTabSz="685800" rtl="0" eaLnBrk="1" fontAlgn="auto" latinLnBrk="0" hangingPunct="1">
              <a:lnSpc>
                <a:spcPct val="100000"/>
              </a:lnSpc>
              <a:spcBef>
                <a:spcPts val="600"/>
              </a:spcBef>
              <a:spcAft>
                <a:spcPts val="600"/>
              </a:spcAft>
              <a:buClrTx/>
              <a:buSzTx/>
              <a:buFontTx/>
              <a:buNone/>
              <a:tabLst/>
              <a:defRPr/>
            </a:pPr>
            <a:r>
              <a:rPr kumimoji="0" lang="en-US" sz="2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Simple Relationship Analysis</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Predictors with </a:t>
            </a:r>
            <a:r>
              <a:rPr kumimoji="0" lang="en-US" sz="2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Award Count </a:t>
            </a: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over a Soldier’s career</a:t>
            </a:r>
          </a:p>
        </p:txBody>
      </p:sp>
      <p:grpSp>
        <p:nvGrpSpPr>
          <p:cNvPr id="3" name="Group 2">
            <a:extLst>
              <a:ext uri="{FF2B5EF4-FFF2-40B4-BE49-F238E27FC236}">
                <a16:creationId xmlns:a16="http://schemas.microsoft.com/office/drawing/2014/main" id="{F6779AA8-F177-064A-BC3A-DFDA30C7C7BF}"/>
              </a:ext>
            </a:extLst>
          </p:cNvPr>
          <p:cNvGrpSpPr/>
          <p:nvPr/>
        </p:nvGrpSpPr>
        <p:grpSpPr>
          <a:xfrm>
            <a:off x="3643311" y="728827"/>
            <a:ext cx="7939648" cy="6126480"/>
            <a:chOff x="3643311" y="654685"/>
            <a:chExt cx="7939648" cy="6126480"/>
          </a:xfrm>
        </p:grpSpPr>
        <p:pic>
          <p:nvPicPr>
            <p:cNvPr id="19" name="Picture 18">
              <a:extLst>
                <a:ext uri="{FF2B5EF4-FFF2-40B4-BE49-F238E27FC236}">
                  <a16:creationId xmlns:a16="http://schemas.microsoft.com/office/drawing/2014/main" id="{3AB99C2D-C138-4773-A5B7-C963482DC2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3311" y="654685"/>
              <a:ext cx="6534420" cy="6126480"/>
            </a:xfrm>
            <a:prstGeom prst="rect">
              <a:avLst/>
            </a:prstGeom>
          </p:spPr>
        </p:pic>
        <p:cxnSp>
          <p:nvCxnSpPr>
            <p:cNvPr id="22" name="Straight Arrow Connector 21">
              <a:extLst>
                <a:ext uri="{FF2B5EF4-FFF2-40B4-BE49-F238E27FC236}">
                  <a16:creationId xmlns:a16="http://schemas.microsoft.com/office/drawing/2014/main" id="{05408716-7AF2-4946-944E-8C7CB7F3DA26}"/>
                </a:ext>
              </a:extLst>
            </p:cNvPr>
            <p:cNvCxnSpPr>
              <a:cxnSpLocks/>
            </p:cNvCxnSpPr>
            <p:nvPr/>
          </p:nvCxnSpPr>
          <p:spPr>
            <a:xfrm flipH="1" flipV="1">
              <a:off x="8830525" y="800790"/>
              <a:ext cx="423862" cy="41298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57FBABF-8CAC-4AAB-963B-C3B0891E08B2}"/>
                </a:ext>
              </a:extLst>
            </p:cNvPr>
            <p:cNvSpPr txBox="1"/>
            <p:nvPr/>
          </p:nvSpPr>
          <p:spPr>
            <a:xfrm>
              <a:off x="9097225" y="1228625"/>
              <a:ext cx="1762125" cy="338554"/>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Officer &gt; Enlisted</a:t>
              </a:r>
            </a:p>
          </p:txBody>
        </p:sp>
        <p:cxnSp>
          <p:nvCxnSpPr>
            <p:cNvPr id="24" name="Straight Arrow Connector 23">
              <a:extLst>
                <a:ext uri="{FF2B5EF4-FFF2-40B4-BE49-F238E27FC236}">
                  <a16:creationId xmlns:a16="http://schemas.microsoft.com/office/drawing/2014/main" id="{5559D7F6-0406-493E-B6AD-6435FC2F4D58}"/>
                </a:ext>
              </a:extLst>
            </p:cNvPr>
            <p:cNvCxnSpPr>
              <a:cxnSpLocks/>
            </p:cNvCxnSpPr>
            <p:nvPr/>
          </p:nvCxnSpPr>
          <p:spPr>
            <a:xfrm flipH="1">
              <a:off x="9042456" y="2807866"/>
              <a:ext cx="368244" cy="3525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4C30AE-AC58-4B00-828D-C246FF11D2F5}"/>
                </a:ext>
              </a:extLst>
            </p:cNvPr>
            <p:cNvSpPr txBox="1"/>
            <p:nvPr/>
          </p:nvSpPr>
          <p:spPr>
            <a:xfrm>
              <a:off x="9454122" y="2210874"/>
              <a:ext cx="2128837" cy="830997"/>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Life Meaning positively predicts Award Count</a:t>
              </a:r>
            </a:p>
          </p:txBody>
        </p:sp>
        <p:sp>
          <p:nvSpPr>
            <p:cNvPr id="26" name="TextBox 25">
              <a:extLst>
                <a:ext uri="{FF2B5EF4-FFF2-40B4-BE49-F238E27FC236}">
                  <a16:creationId xmlns:a16="http://schemas.microsoft.com/office/drawing/2014/main" id="{617F4DEE-B214-4FD7-9407-D21F12044466}"/>
                </a:ext>
              </a:extLst>
            </p:cNvPr>
            <p:cNvSpPr txBox="1"/>
            <p:nvPr/>
          </p:nvSpPr>
          <p:spPr>
            <a:xfrm>
              <a:off x="4983951" y="2934558"/>
              <a:ext cx="1883569" cy="1077218"/>
            </a:xfrm>
            <a:prstGeom prst="rect">
              <a:avLst/>
            </a:prstGeom>
            <a:solidFill>
              <a:srgbClr val="FFFFFF">
                <a:alpha val="74902"/>
              </a:srgbClr>
            </a:solidFill>
            <a:ln>
              <a:solidFill>
                <a:schemeClr val="accent2"/>
              </a:solidFill>
            </a:ln>
          </p:spPr>
          <p:txBody>
            <a:bodyPr wrap="square">
              <a:spAutoFit/>
            </a:bodyPr>
            <a:lstStyle/>
            <a:p>
              <a:pPr marL="0" marR="0" lvl="0" indent="0" algn="l" defTabSz="685800" rtl="0" eaLnBrk="1" fontAlgn="auto" latinLnBrk="0" hangingPunct="1">
                <a:lnSpc>
                  <a:spcPct val="100000"/>
                </a:lnSpc>
                <a:spcBef>
                  <a:spcPts val="600"/>
                </a:spcBef>
                <a:spcAft>
                  <a:spcPts val="1800"/>
                </a:spcAft>
                <a:buClrTx/>
                <a:buSzTx/>
                <a:buFontTx/>
                <a:buNone/>
                <a:tabLst/>
                <a:defRPr/>
              </a:pPr>
              <a:r>
                <a:rPr kumimoji="0" lang="en-US" sz="1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Depression &amp; Neg. Affect Negatively predicts Award Count</a:t>
              </a:r>
            </a:p>
          </p:txBody>
        </p:sp>
        <p:cxnSp>
          <p:nvCxnSpPr>
            <p:cNvPr id="27" name="Straight Arrow Connector 26">
              <a:extLst>
                <a:ext uri="{FF2B5EF4-FFF2-40B4-BE49-F238E27FC236}">
                  <a16:creationId xmlns:a16="http://schemas.microsoft.com/office/drawing/2014/main" id="{BFEBFDB7-F8EA-4B89-BE3D-0EE7350D48DD}"/>
                </a:ext>
              </a:extLst>
            </p:cNvPr>
            <p:cNvCxnSpPr>
              <a:cxnSpLocks/>
            </p:cNvCxnSpPr>
            <p:nvPr/>
          </p:nvCxnSpPr>
          <p:spPr>
            <a:xfrm flipV="1">
              <a:off x="5806047" y="2358298"/>
              <a:ext cx="485216" cy="57626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C543E2-9A21-408D-A378-FA95900507F0}"/>
                </a:ext>
              </a:extLst>
            </p:cNvPr>
            <p:cNvCxnSpPr>
              <a:cxnSpLocks/>
            </p:cNvCxnSpPr>
            <p:nvPr/>
          </p:nvCxnSpPr>
          <p:spPr>
            <a:xfrm flipV="1">
              <a:off x="5806047" y="2705100"/>
              <a:ext cx="576877" cy="22945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52CEFC73-F967-45C3-91A7-A2A40A117954}"/>
              </a:ext>
            </a:extLst>
          </p:cNvPr>
          <p:cNvGrpSpPr/>
          <p:nvPr/>
        </p:nvGrpSpPr>
        <p:grpSpPr>
          <a:xfrm>
            <a:off x="906834" y="1231742"/>
            <a:ext cx="1348909" cy="672424"/>
            <a:chOff x="802859" y="1213774"/>
            <a:chExt cx="1348909" cy="672424"/>
          </a:xfrm>
        </p:grpSpPr>
        <p:pic>
          <p:nvPicPr>
            <p:cNvPr id="5" name="Picture 4" descr="Shape&#10;&#10;Description automatically generated with low confidence">
              <a:extLst>
                <a:ext uri="{FF2B5EF4-FFF2-40B4-BE49-F238E27FC236}">
                  <a16:creationId xmlns:a16="http://schemas.microsoft.com/office/drawing/2014/main" id="{53FE2FCF-2C22-4E42-960F-A893C08F6052}"/>
                </a:ext>
              </a:extLst>
            </p:cNvPr>
            <p:cNvPicPr>
              <a:picLocks noChangeAspect="1"/>
            </p:cNvPicPr>
            <p:nvPr/>
          </p:nvPicPr>
          <p:blipFill>
            <a:blip r:embed="rId4"/>
            <a:stretch>
              <a:fillRect/>
            </a:stretch>
          </p:blipFill>
          <p:spPr>
            <a:xfrm>
              <a:off x="802859" y="1299536"/>
              <a:ext cx="529791" cy="529791"/>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AA5A3806-033B-4A00-836F-9105DE39EA32}"/>
                </a:ext>
              </a:extLst>
            </p:cNvPr>
            <p:cNvPicPr>
              <a:picLocks noChangeAspect="1"/>
            </p:cNvPicPr>
            <p:nvPr/>
          </p:nvPicPr>
          <p:blipFill>
            <a:blip r:embed="rId5"/>
            <a:stretch>
              <a:fillRect/>
            </a:stretch>
          </p:blipFill>
          <p:spPr>
            <a:xfrm>
              <a:off x="1479344" y="1213774"/>
              <a:ext cx="672424" cy="672424"/>
            </a:xfrm>
            <a:prstGeom prst="rect">
              <a:avLst/>
            </a:prstGeom>
          </p:spPr>
        </p:pic>
      </p:grpSp>
      <p:sp>
        <p:nvSpPr>
          <p:cNvPr id="17" name="Slide Number Placeholder 3">
            <a:extLst>
              <a:ext uri="{FF2B5EF4-FFF2-40B4-BE49-F238E27FC236}">
                <a16:creationId xmlns:a16="http://schemas.microsoft.com/office/drawing/2014/main" id="{ED942EDE-A34E-D343-8EDF-8407DFFB17D4}"/>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1612195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19CDA00-F490-441C-AAA0-66DE3934C84B}"/>
              </a:ext>
            </a:extLst>
          </p:cNvPr>
          <p:cNvSpPr txBox="1">
            <a:spLocks/>
          </p:cNvSpPr>
          <p:nvPr/>
        </p:nvSpPr>
        <p:spPr>
          <a:xfrm>
            <a:off x="347241" y="182880"/>
            <a:ext cx="11759878" cy="4572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Conceptual Performance Model</a:t>
            </a:r>
          </a:p>
        </p:txBody>
      </p:sp>
      <p:pic>
        <p:nvPicPr>
          <p:cNvPr id="6" name="Picture 5">
            <a:extLst>
              <a:ext uri="{FF2B5EF4-FFF2-40B4-BE49-F238E27FC236}">
                <a16:creationId xmlns:a16="http://schemas.microsoft.com/office/drawing/2014/main" id="{7D5A44DF-A0D1-48FC-926B-47C61AE1E2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13913" y="1463617"/>
            <a:ext cx="7934056" cy="5137159"/>
          </a:xfrm>
          <a:prstGeom prst="rect">
            <a:avLst/>
          </a:prstGeom>
        </p:spPr>
      </p:pic>
      <p:sp>
        <p:nvSpPr>
          <p:cNvPr id="7" name="TextBox 6">
            <a:extLst>
              <a:ext uri="{FF2B5EF4-FFF2-40B4-BE49-F238E27FC236}">
                <a16:creationId xmlns:a16="http://schemas.microsoft.com/office/drawing/2014/main" id="{C0034F33-048B-4B41-B38B-99050DD24607}"/>
              </a:ext>
            </a:extLst>
          </p:cNvPr>
          <p:cNvSpPr txBox="1"/>
          <p:nvPr/>
        </p:nvSpPr>
        <p:spPr>
          <a:xfrm>
            <a:off x="7677961" y="5016276"/>
            <a:ext cx="3811375"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IPERMS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Derogatory Statements (Misconduct)</a:t>
            </a:r>
          </a:p>
        </p:txBody>
      </p:sp>
      <p:sp>
        <p:nvSpPr>
          <p:cNvPr id="8" name="TextBox 7">
            <a:extLst>
              <a:ext uri="{FF2B5EF4-FFF2-40B4-BE49-F238E27FC236}">
                <a16:creationId xmlns:a16="http://schemas.microsoft.com/office/drawing/2014/main" id="{56DFF422-0E01-4657-A360-B41E472323A9}"/>
              </a:ext>
            </a:extLst>
          </p:cNvPr>
          <p:cNvSpPr txBox="1"/>
          <p:nvPr/>
        </p:nvSpPr>
        <p:spPr>
          <a:xfrm>
            <a:off x="9351781" y="1096743"/>
            <a:ext cx="2073910"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APFT Scores</a:t>
            </a:r>
          </a:p>
        </p:txBody>
      </p:sp>
      <p:sp>
        <p:nvSpPr>
          <p:cNvPr id="9" name="TextBox 8">
            <a:extLst>
              <a:ext uri="{FF2B5EF4-FFF2-40B4-BE49-F238E27FC236}">
                <a16:creationId xmlns:a16="http://schemas.microsoft.com/office/drawing/2014/main" id="{3349A279-9492-49DA-83CC-FCF2CDFD3F26}"/>
              </a:ext>
            </a:extLst>
          </p:cNvPr>
          <p:cNvSpPr txBox="1"/>
          <p:nvPr/>
        </p:nvSpPr>
        <p:spPr>
          <a:xfrm>
            <a:off x="114574" y="1938052"/>
            <a:ext cx="319970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TAPAS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Personality Metrics</a:t>
            </a:r>
          </a:p>
        </p:txBody>
      </p:sp>
      <p:sp>
        <p:nvSpPr>
          <p:cNvPr id="10" name="TextBox 9">
            <a:extLst>
              <a:ext uri="{FF2B5EF4-FFF2-40B4-BE49-F238E27FC236}">
                <a16:creationId xmlns:a16="http://schemas.microsoft.com/office/drawing/2014/main" id="{C39797A2-7893-4E6E-8368-87DE9C79937D}"/>
              </a:ext>
            </a:extLst>
          </p:cNvPr>
          <p:cNvSpPr txBox="1"/>
          <p:nvPr/>
        </p:nvSpPr>
        <p:spPr>
          <a:xfrm>
            <a:off x="109658" y="1463617"/>
            <a:ext cx="2623947"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MEPCOM</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AFQT Score, Home Location, Education</a:t>
            </a:r>
          </a:p>
        </p:txBody>
      </p:sp>
      <p:sp>
        <p:nvSpPr>
          <p:cNvPr id="11" name="TextBox 10">
            <a:extLst>
              <a:ext uri="{FF2B5EF4-FFF2-40B4-BE49-F238E27FC236}">
                <a16:creationId xmlns:a16="http://schemas.microsoft.com/office/drawing/2014/main" id="{C6DBDA56-8522-467D-ACC0-CCDD9DE03CE5}"/>
              </a:ext>
            </a:extLst>
          </p:cNvPr>
          <p:cNvSpPr txBox="1"/>
          <p:nvPr/>
        </p:nvSpPr>
        <p:spPr>
          <a:xfrm>
            <a:off x="104742" y="2208169"/>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GAT</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Psychosocial Metrics</a:t>
            </a:r>
          </a:p>
        </p:txBody>
      </p:sp>
      <p:sp>
        <p:nvSpPr>
          <p:cNvPr id="12" name="TextBox 11">
            <a:extLst>
              <a:ext uri="{FF2B5EF4-FFF2-40B4-BE49-F238E27FC236}">
                <a16:creationId xmlns:a16="http://schemas.microsoft.com/office/drawing/2014/main" id="{3BA49E6A-9BEB-48E7-B562-07133A2073E5}"/>
              </a:ext>
            </a:extLst>
          </p:cNvPr>
          <p:cNvSpPr txBox="1"/>
          <p:nvPr/>
        </p:nvSpPr>
        <p:spPr>
          <a:xfrm>
            <a:off x="122869" y="314942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GAT</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Psychosocial Metrics</a:t>
            </a:r>
          </a:p>
        </p:txBody>
      </p:sp>
      <p:sp>
        <p:nvSpPr>
          <p:cNvPr id="13" name="TextBox 12">
            <a:extLst>
              <a:ext uri="{FF2B5EF4-FFF2-40B4-BE49-F238E27FC236}">
                <a16:creationId xmlns:a16="http://schemas.microsoft.com/office/drawing/2014/main" id="{B866F5FD-0D8C-44B2-985E-C0503C07C2F2}"/>
              </a:ext>
            </a:extLst>
          </p:cNvPr>
          <p:cNvSpPr txBox="1"/>
          <p:nvPr/>
        </p:nvSpPr>
        <p:spPr>
          <a:xfrm>
            <a:off x="119701" y="5113897"/>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DEOCS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Climate Survey</a:t>
            </a:r>
          </a:p>
        </p:txBody>
      </p:sp>
      <p:sp>
        <p:nvSpPr>
          <p:cNvPr id="14" name="TextBox 13">
            <a:extLst>
              <a:ext uri="{FF2B5EF4-FFF2-40B4-BE49-F238E27FC236}">
                <a16:creationId xmlns:a16="http://schemas.microsoft.com/office/drawing/2014/main" id="{C3230F64-4C1F-4C83-A4DC-EF070C52FFF8}"/>
              </a:ext>
            </a:extLst>
          </p:cNvPr>
          <p:cNvSpPr txBox="1"/>
          <p:nvPr/>
        </p:nvSpPr>
        <p:spPr>
          <a:xfrm>
            <a:off x="9349324" y="1382815"/>
            <a:ext cx="3199704"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Body Composition</a:t>
            </a:r>
          </a:p>
        </p:txBody>
      </p:sp>
      <p:sp>
        <p:nvSpPr>
          <p:cNvPr id="15" name="TextBox 14">
            <a:extLst>
              <a:ext uri="{FF2B5EF4-FFF2-40B4-BE49-F238E27FC236}">
                <a16:creationId xmlns:a16="http://schemas.microsoft.com/office/drawing/2014/main" id="{1D5C922D-1609-4CE5-967A-C51F8CDF73AC}"/>
              </a:ext>
            </a:extLst>
          </p:cNvPr>
          <p:cNvSpPr txBox="1"/>
          <p:nvPr/>
        </p:nvSpPr>
        <p:spPr>
          <a:xfrm>
            <a:off x="10177274" y="2061091"/>
            <a:ext cx="190015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AWTF</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Awards (Merit)</a:t>
            </a:r>
          </a:p>
        </p:txBody>
      </p:sp>
      <p:sp>
        <p:nvSpPr>
          <p:cNvPr id="16" name="TextBox 15">
            <a:extLst>
              <a:ext uri="{FF2B5EF4-FFF2-40B4-BE49-F238E27FC236}">
                <a16:creationId xmlns:a16="http://schemas.microsoft.com/office/drawing/2014/main" id="{76D6B985-3FEA-4D04-90F4-C2547A398B10}"/>
              </a:ext>
            </a:extLst>
          </p:cNvPr>
          <p:cNvSpPr txBox="1"/>
          <p:nvPr/>
        </p:nvSpPr>
        <p:spPr>
          <a:xfrm>
            <a:off x="7684789" y="5299591"/>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AUDIT-C (Alcohol Misuse)</a:t>
            </a:r>
          </a:p>
        </p:txBody>
      </p:sp>
      <p:sp>
        <p:nvSpPr>
          <p:cNvPr id="17" name="TextBox 16">
            <a:extLst>
              <a:ext uri="{FF2B5EF4-FFF2-40B4-BE49-F238E27FC236}">
                <a16:creationId xmlns:a16="http://schemas.microsoft.com/office/drawing/2014/main" id="{20C2D711-8D40-4E2B-B260-1E1F7B0D60AA}"/>
              </a:ext>
            </a:extLst>
          </p:cNvPr>
          <p:cNvSpPr txBox="1"/>
          <p:nvPr/>
        </p:nvSpPr>
        <p:spPr>
          <a:xfrm>
            <a:off x="9415173" y="420382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First-Term Attrition</a:t>
            </a:r>
          </a:p>
        </p:txBody>
      </p:sp>
      <p:sp>
        <p:nvSpPr>
          <p:cNvPr id="18" name="TextBox 17">
            <a:extLst>
              <a:ext uri="{FF2B5EF4-FFF2-40B4-BE49-F238E27FC236}">
                <a16:creationId xmlns:a16="http://schemas.microsoft.com/office/drawing/2014/main" id="{53B0F118-B093-4A17-B2EA-96A99C1F039D}"/>
              </a:ext>
            </a:extLst>
          </p:cNvPr>
          <p:cNvSpPr txBox="1"/>
          <p:nvPr/>
        </p:nvSpPr>
        <p:spPr>
          <a:xfrm>
            <a:off x="9424915" y="4486112"/>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Character of Service</a:t>
            </a:r>
          </a:p>
        </p:txBody>
      </p:sp>
      <p:sp>
        <p:nvSpPr>
          <p:cNvPr id="20" name="TextBox 19">
            <a:extLst>
              <a:ext uri="{FF2B5EF4-FFF2-40B4-BE49-F238E27FC236}">
                <a16:creationId xmlns:a16="http://schemas.microsoft.com/office/drawing/2014/main" id="{F20E1DDD-033F-47D5-8600-3874E96292AE}"/>
              </a:ext>
            </a:extLst>
          </p:cNvPr>
          <p:cNvSpPr txBox="1"/>
          <p:nvPr/>
        </p:nvSpPr>
        <p:spPr>
          <a:xfrm>
            <a:off x="6154376" y="5900688"/>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Census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Demographics, ACS</a:t>
            </a:r>
          </a:p>
        </p:txBody>
      </p:sp>
      <p:sp>
        <p:nvSpPr>
          <p:cNvPr id="21" name="TextBox 20">
            <a:extLst>
              <a:ext uri="{FF2B5EF4-FFF2-40B4-BE49-F238E27FC236}">
                <a16:creationId xmlns:a16="http://schemas.microsoft.com/office/drawing/2014/main" id="{B033E3C5-D506-4534-A5D2-077634ABDFCC}"/>
              </a:ext>
            </a:extLst>
          </p:cNvPr>
          <p:cNvSpPr txBox="1"/>
          <p:nvPr/>
        </p:nvSpPr>
        <p:spPr>
          <a:xfrm>
            <a:off x="6154376" y="6189713"/>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BLS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Unemployment</a:t>
            </a:r>
          </a:p>
        </p:txBody>
      </p:sp>
      <p:sp>
        <p:nvSpPr>
          <p:cNvPr id="22" name="TextBox 21">
            <a:extLst>
              <a:ext uri="{FF2B5EF4-FFF2-40B4-BE49-F238E27FC236}">
                <a16:creationId xmlns:a16="http://schemas.microsoft.com/office/drawing/2014/main" id="{24A6D00E-0B08-4735-AA73-103F310EE9D9}"/>
              </a:ext>
            </a:extLst>
          </p:cNvPr>
          <p:cNvSpPr txBox="1"/>
          <p:nvPr/>
        </p:nvSpPr>
        <p:spPr>
          <a:xfrm>
            <a:off x="6174656" y="6474392"/>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CDC</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BMI</a:t>
            </a:r>
          </a:p>
        </p:txBody>
      </p:sp>
      <p:sp>
        <p:nvSpPr>
          <p:cNvPr id="23" name="TextBox 22">
            <a:extLst>
              <a:ext uri="{FF2B5EF4-FFF2-40B4-BE49-F238E27FC236}">
                <a16:creationId xmlns:a16="http://schemas.microsoft.com/office/drawing/2014/main" id="{D29F11A3-C5A6-4E70-87D8-5CC6E5EF274E}"/>
              </a:ext>
            </a:extLst>
          </p:cNvPr>
          <p:cNvSpPr txBox="1"/>
          <p:nvPr/>
        </p:nvSpPr>
        <p:spPr>
          <a:xfrm>
            <a:off x="124558" y="343617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PHA</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PULHES Score</a:t>
            </a:r>
          </a:p>
        </p:txBody>
      </p:sp>
      <p:sp>
        <p:nvSpPr>
          <p:cNvPr id="24" name="TextBox 23">
            <a:extLst>
              <a:ext uri="{FF2B5EF4-FFF2-40B4-BE49-F238E27FC236}">
                <a16:creationId xmlns:a16="http://schemas.microsoft.com/office/drawing/2014/main" id="{2359B9CD-F51B-4A83-9A93-1AA1CEED113E}"/>
              </a:ext>
            </a:extLst>
          </p:cNvPr>
          <p:cNvSpPr txBox="1"/>
          <p:nvPr/>
        </p:nvSpPr>
        <p:spPr>
          <a:xfrm>
            <a:off x="111172" y="992121"/>
            <a:ext cx="2623947"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Demographics (age, sex, race)</a:t>
            </a:r>
          </a:p>
        </p:txBody>
      </p:sp>
      <p:sp>
        <p:nvSpPr>
          <p:cNvPr id="25" name="TextBox 24">
            <a:extLst>
              <a:ext uri="{FF2B5EF4-FFF2-40B4-BE49-F238E27FC236}">
                <a16:creationId xmlns:a16="http://schemas.microsoft.com/office/drawing/2014/main" id="{B45F3D47-0BA5-47FB-B359-4D38552254FA}"/>
              </a:ext>
            </a:extLst>
          </p:cNvPr>
          <p:cNvSpPr txBox="1"/>
          <p:nvPr/>
        </p:nvSpPr>
        <p:spPr>
          <a:xfrm>
            <a:off x="109658" y="2644204"/>
            <a:ext cx="2805601"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Duty Location, </a:t>
            </a:r>
          </a:p>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Marital Status, Education</a:t>
            </a:r>
          </a:p>
        </p:txBody>
      </p:sp>
      <p:sp>
        <p:nvSpPr>
          <p:cNvPr id="26" name="TextBox 25">
            <a:extLst>
              <a:ext uri="{FF2B5EF4-FFF2-40B4-BE49-F238E27FC236}">
                <a16:creationId xmlns:a16="http://schemas.microsoft.com/office/drawing/2014/main" id="{624A73AF-0EB4-4B9E-8DE1-B0F54BC72F76}"/>
              </a:ext>
            </a:extLst>
          </p:cNvPr>
          <p:cNvSpPr txBox="1"/>
          <p:nvPr/>
        </p:nvSpPr>
        <p:spPr>
          <a:xfrm>
            <a:off x="114574" y="5876944"/>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DEOCS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Climate Survey</a:t>
            </a:r>
          </a:p>
        </p:txBody>
      </p:sp>
      <p:sp>
        <p:nvSpPr>
          <p:cNvPr id="27" name="TextBox 26">
            <a:extLst>
              <a:ext uri="{FF2B5EF4-FFF2-40B4-BE49-F238E27FC236}">
                <a16:creationId xmlns:a16="http://schemas.microsoft.com/office/drawing/2014/main" id="{B4B5F5A5-A715-464A-A85E-3874C63492EF}"/>
              </a:ext>
            </a:extLst>
          </p:cNvPr>
          <p:cNvSpPr txBox="1"/>
          <p:nvPr/>
        </p:nvSpPr>
        <p:spPr>
          <a:xfrm>
            <a:off x="109658" y="6154475"/>
            <a:ext cx="2058702"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Doctrine</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FMs, ADRPs</a:t>
            </a:r>
          </a:p>
        </p:txBody>
      </p:sp>
      <p:sp>
        <p:nvSpPr>
          <p:cNvPr id="28" name="TextBox 27">
            <a:extLst>
              <a:ext uri="{FF2B5EF4-FFF2-40B4-BE49-F238E27FC236}">
                <a16:creationId xmlns:a16="http://schemas.microsoft.com/office/drawing/2014/main" id="{8764AA1D-4294-4D6A-9C56-C2583B4C27E6}"/>
              </a:ext>
            </a:extLst>
          </p:cNvPr>
          <p:cNvSpPr txBox="1"/>
          <p:nvPr/>
        </p:nvSpPr>
        <p:spPr>
          <a:xfrm>
            <a:off x="121391" y="5397470"/>
            <a:ext cx="3495366"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URI</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Unit Risk Inventory</a:t>
            </a:r>
          </a:p>
        </p:txBody>
      </p:sp>
      <p:sp>
        <p:nvSpPr>
          <p:cNvPr id="29" name="TextBox 28">
            <a:extLst>
              <a:ext uri="{FF2B5EF4-FFF2-40B4-BE49-F238E27FC236}">
                <a16:creationId xmlns:a16="http://schemas.microsoft.com/office/drawing/2014/main" id="{1BC0DB25-53A5-4A3F-9DCA-2E040F060C80}"/>
              </a:ext>
            </a:extLst>
          </p:cNvPr>
          <p:cNvSpPr txBox="1"/>
          <p:nvPr/>
        </p:nvSpPr>
        <p:spPr>
          <a:xfrm>
            <a:off x="119701" y="3716308"/>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ATMS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Training, Weapon Qual.</a:t>
            </a:r>
          </a:p>
        </p:txBody>
      </p:sp>
      <p:sp>
        <p:nvSpPr>
          <p:cNvPr id="30" name="TextBox 29">
            <a:extLst>
              <a:ext uri="{FF2B5EF4-FFF2-40B4-BE49-F238E27FC236}">
                <a16:creationId xmlns:a16="http://schemas.microsoft.com/office/drawing/2014/main" id="{843DFFA9-518D-4AA8-A97D-C9A2947F4994}"/>
              </a:ext>
            </a:extLst>
          </p:cNvPr>
          <p:cNvSpPr txBox="1"/>
          <p:nvPr/>
        </p:nvSpPr>
        <p:spPr>
          <a:xfrm>
            <a:off x="119490" y="3989782"/>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ATRRS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Training, Coursework</a:t>
            </a:r>
          </a:p>
        </p:txBody>
      </p:sp>
      <p:sp>
        <p:nvSpPr>
          <p:cNvPr id="31" name="TextBox 30">
            <a:extLst>
              <a:ext uri="{FF2B5EF4-FFF2-40B4-BE49-F238E27FC236}">
                <a16:creationId xmlns:a16="http://schemas.microsoft.com/office/drawing/2014/main" id="{E483B1E0-23BA-4E8E-AA62-07BA2E89EF5A}"/>
              </a:ext>
            </a:extLst>
          </p:cNvPr>
          <p:cNvSpPr txBox="1"/>
          <p:nvPr/>
        </p:nvSpPr>
        <p:spPr>
          <a:xfrm>
            <a:off x="114574" y="4267301"/>
            <a:ext cx="2805601"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FAM SPON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Dependents</a:t>
            </a:r>
          </a:p>
        </p:txBody>
      </p:sp>
      <p:sp>
        <p:nvSpPr>
          <p:cNvPr id="32" name="TextBox 31">
            <a:extLst>
              <a:ext uri="{FF2B5EF4-FFF2-40B4-BE49-F238E27FC236}">
                <a16:creationId xmlns:a16="http://schemas.microsoft.com/office/drawing/2014/main" id="{0E69CCE8-1E50-4470-89C4-CF09B1A604FA}"/>
              </a:ext>
            </a:extLst>
          </p:cNvPr>
          <p:cNvSpPr txBox="1"/>
          <p:nvPr/>
        </p:nvSpPr>
        <p:spPr>
          <a:xfrm>
            <a:off x="119642" y="4561493"/>
            <a:ext cx="288585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CTS</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Deployment History</a:t>
            </a:r>
          </a:p>
        </p:txBody>
      </p:sp>
      <p:sp>
        <p:nvSpPr>
          <p:cNvPr id="35" name="Rectangle: Rounded Corners 34">
            <a:extLst>
              <a:ext uri="{FF2B5EF4-FFF2-40B4-BE49-F238E27FC236}">
                <a16:creationId xmlns:a16="http://schemas.microsoft.com/office/drawing/2014/main" id="{858597EE-10E9-4161-9709-9F1DCADB181B}"/>
              </a:ext>
            </a:extLst>
          </p:cNvPr>
          <p:cNvSpPr/>
          <p:nvPr/>
        </p:nvSpPr>
        <p:spPr>
          <a:xfrm>
            <a:off x="104742" y="992121"/>
            <a:ext cx="2466242" cy="1539620"/>
          </a:xfrm>
          <a:prstGeom prst="roundRect">
            <a:avLst>
              <a:gd name="adj" fmla="val 11877"/>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F4CD3A49-D06D-4DE8-BF2A-7B660C0D4E96}"/>
              </a:ext>
            </a:extLst>
          </p:cNvPr>
          <p:cNvSpPr/>
          <p:nvPr/>
        </p:nvSpPr>
        <p:spPr>
          <a:xfrm>
            <a:off x="114574" y="2643188"/>
            <a:ext cx="2466242" cy="227294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0AF6FC91-90FF-42BE-8519-4294DBB310D0}"/>
              </a:ext>
            </a:extLst>
          </p:cNvPr>
          <p:cNvSpPr/>
          <p:nvPr/>
        </p:nvSpPr>
        <p:spPr>
          <a:xfrm>
            <a:off x="124558" y="5128881"/>
            <a:ext cx="2446427"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8DA4D4DF-CB84-439D-B887-948B567CA7A0}"/>
              </a:ext>
            </a:extLst>
          </p:cNvPr>
          <p:cNvSpPr/>
          <p:nvPr/>
        </p:nvSpPr>
        <p:spPr>
          <a:xfrm>
            <a:off x="119643" y="5910237"/>
            <a:ext cx="2451342"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E3255AC3-4E45-41A4-A3BB-32E7245F6A91}"/>
              </a:ext>
            </a:extLst>
          </p:cNvPr>
          <p:cNvSpPr/>
          <p:nvPr/>
        </p:nvSpPr>
        <p:spPr>
          <a:xfrm>
            <a:off x="6189405" y="5917629"/>
            <a:ext cx="2379406" cy="864540"/>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961A52D7-0194-485C-8016-58E5DD2AE16D}"/>
              </a:ext>
            </a:extLst>
          </p:cNvPr>
          <p:cNvSpPr/>
          <p:nvPr/>
        </p:nvSpPr>
        <p:spPr>
          <a:xfrm>
            <a:off x="7719629" y="5012404"/>
            <a:ext cx="3685794" cy="594964"/>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47EEDE31-9E68-44E4-97AE-50A00292ADCA}"/>
              </a:ext>
            </a:extLst>
          </p:cNvPr>
          <p:cNvSpPr/>
          <p:nvPr/>
        </p:nvSpPr>
        <p:spPr>
          <a:xfrm>
            <a:off x="9477713" y="4236258"/>
            <a:ext cx="2689707" cy="556763"/>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3AB5B43C-C663-48E6-B036-8AB4E9F9669A}"/>
              </a:ext>
            </a:extLst>
          </p:cNvPr>
          <p:cNvSpPr/>
          <p:nvPr/>
        </p:nvSpPr>
        <p:spPr>
          <a:xfrm>
            <a:off x="9405192" y="1130477"/>
            <a:ext cx="2020500" cy="541588"/>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EB6149C6-3FE8-4D10-A427-D9A766B489A8}"/>
              </a:ext>
            </a:extLst>
          </p:cNvPr>
          <p:cNvSpPr/>
          <p:nvPr/>
        </p:nvSpPr>
        <p:spPr>
          <a:xfrm>
            <a:off x="10221623" y="2087547"/>
            <a:ext cx="1763900"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Arrow Connector 46">
            <a:extLst>
              <a:ext uri="{FF2B5EF4-FFF2-40B4-BE49-F238E27FC236}">
                <a16:creationId xmlns:a16="http://schemas.microsoft.com/office/drawing/2014/main" id="{4F033BE9-0A5D-4A13-B123-65B2B91D849A}"/>
              </a:ext>
            </a:extLst>
          </p:cNvPr>
          <p:cNvCxnSpPr>
            <a:cxnSpLocks/>
            <a:stCxn id="39" idx="1"/>
          </p:cNvCxnSpPr>
          <p:nvPr/>
        </p:nvCxnSpPr>
        <p:spPr>
          <a:xfrm flipH="1" flipV="1">
            <a:off x="5648632" y="6154475"/>
            <a:ext cx="540773" cy="19542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666BA0-DFC4-4BC4-8063-6AC84496D997}"/>
              </a:ext>
            </a:extLst>
          </p:cNvPr>
          <p:cNvCxnSpPr>
            <a:cxnSpLocks/>
            <a:stCxn id="7" idx="0"/>
          </p:cNvCxnSpPr>
          <p:nvPr/>
        </p:nvCxnSpPr>
        <p:spPr>
          <a:xfrm flipH="1" flipV="1">
            <a:off x="8718531" y="3651156"/>
            <a:ext cx="865118" cy="136512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2C3775F-CE8C-47A4-80B3-F617B2770051}"/>
              </a:ext>
            </a:extLst>
          </p:cNvPr>
          <p:cNvCxnSpPr>
            <a:cxnSpLocks/>
            <a:stCxn id="42" idx="0"/>
          </p:cNvCxnSpPr>
          <p:nvPr/>
        </p:nvCxnSpPr>
        <p:spPr>
          <a:xfrm flipH="1" flipV="1">
            <a:off x="10221623" y="3413110"/>
            <a:ext cx="600944" cy="82314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348C5CF-365B-44BC-BFD9-1299215A1636}"/>
              </a:ext>
            </a:extLst>
          </p:cNvPr>
          <p:cNvCxnSpPr>
            <a:cxnSpLocks/>
            <a:stCxn id="44" idx="1"/>
          </p:cNvCxnSpPr>
          <p:nvPr/>
        </p:nvCxnSpPr>
        <p:spPr>
          <a:xfrm flipH="1">
            <a:off x="8591894" y="2228208"/>
            <a:ext cx="1629729" cy="48556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AA0610C-D29B-499C-858D-1CB1A74C38E1}"/>
              </a:ext>
            </a:extLst>
          </p:cNvPr>
          <p:cNvCxnSpPr>
            <a:cxnSpLocks/>
            <a:stCxn id="43" idx="1"/>
          </p:cNvCxnSpPr>
          <p:nvPr/>
        </p:nvCxnSpPr>
        <p:spPr>
          <a:xfrm flipH="1">
            <a:off x="7983794" y="1401271"/>
            <a:ext cx="1421398" cy="55131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5C9111D-448E-4698-A23C-8A2FCEB1917D}"/>
              </a:ext>
            </a:extLst>
          </p:cNvPr>
          <p:cNvCxnSpPr>
            <a:cxnSpLocks/>
            <a:stCxn id="35" idx="3"/>
          </p:cNvCxnSpPr>
          <p:nvPr/>
        </p:nvCxnSpPr>
        <p:spPr>
          <a:xfrm>
            <a:off x="2570984" y="1761931"/>
            <a:ext cx="753126" cy="256469"/>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33DD2FE-CDC0-4A4A-8FBC-D7FA365FFA11}"/>
              </a:ext>
            </a:extLst>
          </p:cNvPr>
          <p:cNvCxnSpPr>
            <a:cxnSpLocks/>
            <a:stCxn id="36" idx="3"/>
          </p:cNvCxnSpPr>
          <p:nvPr/>
        </p:nvCxnSpPr>
        <p:spPr>
          <a:xfrm flipV="1">
            <a:off x="2580816" y="3505677"/>
            <a:ext cx="1248849" cy="273982"/>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8B6C251-8432-4C7A-BEF1-F515537A3D72}"/>
              </a:ext>
            </a:extLst>
          </p:cNvPr>
          <p:cNvCxnSpPr>
            <a:cxnSpLocks/>
            <a:stCxn id="37" idx="3"/>
          </p:cNvCxnSpPr>
          <p:nvPr/>
        </p:nvCxnSpPr>
        <p:spPr>
          <a:xfrm flipV="1">
            <a:off x="2570985" y="4687119"/>
            <a:ext cx="916458" cy="720144"/>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687EED-1074-4FF3-A3F7-A59700D75731}"/>
              </a:ext>
            </a:extLst>
          </p:cNvPr>
          <p:cNvCxnSpPr>
            <a:cxnSpLocks/>
            <a:stCxn id="38" idx="3"/>
          </p:cNvCxnSpPr>
          <p:nvPr/>
        </p:nvCxnSpPr>
        <p:spPr>
          <a:xfrm flipV="1">
            <a:off x="2570985" y="5421674"/>
            <a:ext cx="988732" cy="766945"/>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036DD64-9C9B-49A6-949A-D83CE30FD944}"/>
              </a:ext>
            </a:extLst>
          </p:cNvPr>
          <p:cNvSpPr txBox="1"/>
          <p:nvPr/>
        </p:nvSpPr>
        <p:spPr>
          <a:xfrm>
            <a:off x="5939564" y="5124098"/>
            <a:ext cx="531967"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TBD</a:t>
            </a:r>
          </a:p>
        </p:txBody>
      </p:sp>
      <p:sp>
        <p:nvSpPr>
          <p:cNvPr id="85" name="Rectangle: Rounded Corners 84">
            <a:extLst>
              <a:ext uri="{FF2B5EF4-FFF2-40B4-BE49-F238E27FC236}">
                <a16:creationId xmlns:a16="http://schemas.microsoft.com/office/drawing/2014/main" id="{BB6DD4A0-7CB0-4C78-9019-0EF8E04BD59C}"/>
              </a:ext>
            </a:extLst>
          </p:cNvPr>
          <p:cNvSpPr/>
          <p:nvPr/>
        </p:nvSpPr>
        <p:spPr>
          <a:xfrm>
            <a:off x="5958668" y="5150902"/>
            <a:ext cx="483483" cy="270285"/>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6" name="Straight Arrow Connector 85">
            <a:extLst>
              <a:ext uri="{FF2B5EF4-FFF2-40B4-BE49-F238E27FC236}">
                <a16:creationId xmlns:a16="http://schemas.microsoft.com/office/drawing/2014/main" id="{8808E783-C90B-4162-9404-557C1649A690}"/>
              </a:ext>
            </a:extLst>
          </p:cNvPr>
          <p:cNvCxnSpPr>
            <a:cxnSpLocks/>
            <a:stCxn id="84" idx="0"/>
          </p:cNvCxnSpPr>
          <p:nvPr/>
        </p:nvCxnSpPr>
        <p:spPr>
          <a:xfrm flipV="1">
            <a:off x="6205548" y="4357708"/>
            <a:ext cx="111678" cy="766390"/>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641C4E3-3453-4F6F-B60F-D936ED3DE706}"/>
              </a:ext>
            </a:extLst>
          </p:cNvPr>
          <p:cNvSpPr txBox="1"/>
          <p:nvPr/>
        </p:nvSpPr>
        <p:spPr>
          <a:xfrm>
            <a:off x="3452468" y="1043801"/>
            <a:ext cx="2607030" cy="307777"/>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Rank Group, MOS</a:t>
            </a:r>
          </a:p>
        </p:txBody>
      </p:sp>
      <p:sp>
        <p:nvSpPr>
          <p:cNvPr id="56" name="Rectangle: Rounded Corners 55">
            <a:extLst>
              <a:ext uri="{FF2B5EF4-FFF2-40B4-BE49-F238E27FC236}">
                <a16:creationId xmlns:a16="http://schemas.microsoft.com/office/drawing/2014/main" id="{6FF40209-EDC2-485A-BB96-15FA56D502B5}"/>
              </a:ext>
            </a:extLst>
          </p:cNvPr>
          <p:cNvSpPr/>
          <p:nvPr/>
        </p:nvSpPr>
        <p:spPr>
          <a:xfrm>
            <a:off x="3509341" y="1057028"/>
            <a:ext cx="2248514" cy="281321"/>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7" name="Straight Arrow Connector 56">
            <a:extLst>
              <a:ext uri="{FF2B5EF4-FFF2-40B4-BE49-F238E27FC236}">
                <a16:creationId xmlns:a16="http://schemas.microsoft.com/office/drawing/2014/main" id="{D145CA0F-2E88-419E-89B3-E4925E567E44}"/>
              </a:ext>
            </a:extLst>
          </p:cNvPr>
          <p:cNvCxnSpPr>
            <a:cxnSpLocks/>
            <a:stCxn id="56" idx="2"/>
          </p:cNvCxnSpPr>
          <p:nvPr/>
        </p:nvCxnSpPr>
        <p:spPr>
          <a:xfrm>
            <a:off x="4633598" y="1338349"/>
            <a:ext cx="371086" cy="386878"/>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93E49C69-61DA-42DA-8823-755475EE6374}"/>
              </a:ext>
            </a:extLst>
          </p:cNvPr>
          <p:cNvSpPr/>
          <p:nvPr/>
        </p:nvSpPr>
        <p:spPr>
          <a:xfrm>
            <a:off x="6124416" y="910923"/>
            <a:ext cx="1830193" cy="471496"/>
          </a:xfrm>
          <a:prstGeom prst="roundRect">
            <a:avLst>
              <a:gd name="adj" fmla="val 9962"/>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561A5321-05BD-4F12-9CC2-D8CA6DECE660}"/>
              </a:ext>
            </a:extLst>
          </p:cNvPr>
          <p:cNvSpPr txBox="1"/>
          <p:nvPr/>
        </p:nvSpPr>
        <p:spPr>
          <a:xfrm>
            <a:off x="6107706" y="871629"/>
            <a:ext cx="1973780" cy="523220"/>
          </a:xfrm>
          <a:prstGeom prst="rect">
            <a:avLst/>
          </a:prstGeom>
          <a:noFill/>
        </p:spPr>
        <p:txBody>
          <a:bodyPr wrap="square">
            <a:spAutoFit/>
          </a:bodyPr>
          <a:lstStyle/>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Master/Transaction</a:t>
            </a: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p>
          <a:p>
            <a:pPr marL="0" marR="0" lvl="1"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Speed of Promotion</a:t>
            </a:r>
          </a:p>
        </p:txBody>
      </p:sp>
      <p:cxnSp>
        <p:nvCxnSpPr>
          <p:cNvPr id="62" name="Straight Arrow Connector 61">
            <a:extLst>
              <a:ext uri="{FF2B5EF4-FFF2-40B4-BE49-F238E27FC236}">
                <a16:creationId xmlns:a16="http://schemas.microsoft.com/office/drawing/2014/main" id="{B0AB3549-F3F3-4D5F-94BB-1EF6E971A8D6}"/>
              </a:ext>
            </a:extLst>
          </p:cNvPr>
          <p:cNvCxnSpPr>
            <a:cxnSpLocks/>
          </p:cNvCxnSpPr>
          <p:nvPr/>
        </p:nvCxnSpPr>
        <p:spPr>
          <a:xfrm flipH="1">
            <a:off x="6010591" y="1386816"/>
            <a:ext cx="579471" cy="1015685"/>
          </a:xfrm>
          <a:prstGeom prst="straightConnector1">
            <a:avLst/>
          </a:prstGeom>
          <a:ln w="57150">
            <a:solidFill>
              <a:srgbClr val="002060">
                <a:alpha val="50000"/>
              </a:srgbClr>
            </a:solidFill>
            <a:tailEnd type="triangle"/>
          </a:ln>
        </p:spPr>
        <p:style>
          <a:lnRef idx="1">
            <a:schemeClr val="accent1"/>
          </a:lnRef>
          <a:fillRef idx="0">
            <a:schemeClr val="accent1"/>
          </a:fillRef>
          <a:effectRef idx="0">
            <a:schemeClr val="accent1"/>
          </a:effectRef>
          <a:fontRef idx="minor">
            <a:schemeClr val="tx1"/>
          </a:fontRef>
        </p:style>
      </p:cxnSp>
      <p:sp>
        <p:nvSpPr>
          <p:cNvPr id="63" name="Slide Number Placeholder 3">
            <a:extLst>
              <a:ext uri="{FF2B5EF4-FFF2-40B4-BE49-F238E27FC236}">
                <a16:creationId xmlns:a16="http://schemas.microsoft.com/office/drawing/2014/main" id="{06FF46B3-98FB-1A44-AA02-8074BBF95739}"/>
              </a:ext>
            </a:extLst>
          </p:cNvPr>
          <p:cNvSpPr txBox="1">
            <a:spLocks/>
          </p:cNvSpPr>
          <p:nvPr/>
        </p:nvSpPr>
        <p:spPr>
          <a:xfrm>
            <a:off x="11826648" y="6492875"/>
            <a:ext cx="34476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dirty="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US" sz="1400" b="0" i="0" u="none" strike="noStrike" kern="1200" cap="none" spc="0" normalizeH="0" baseline="0" noProof="0" dirty="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3485125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8258" y="1048610"/>
            <a:ext cx="11165800" cy="4770537"/>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kumimoji="0" lang="en-US" sz="2400" b="0" i="0" u="none" strike="noStrike" kern="1200" cap="none" spc="0" normalizeH="0" baseline="0" noProof="0">
                <a:ln>
                  <a:noFill/>
                </a:ln>
                <a:solidFill>
                  <a:srgbClr val="002060"/>
                </a:solidFill>
                <a:effectLst/>
                <a:uLnTx/>
                <a:uFillTx/>
                <a:latin typeface="ITC Franklin Gothic Std Book"/>
                <a:sym typeface="Gill Sans"/>
              </a:rPr>
              <a:t>Data enclave allows researchers to remotely access data</a:t>
            </a:r>
            <a:r>
              <a:rPr lang="en-US" sz="2400">
                <a:solidFill>
                  <a:srgbClr val="002060"/>
                </a:solidFill>
                <a:latin typeface="ITC Franklin Gothic Std Book"/>
                <a:sym typeface="Gill Sans"/>
              </a:rPr>
              <a:t> </a:t>
            </a:r>
            <a:endParaRPr lang="en-US" sz="2400" b="0" i="0" u="none" strike="sngStrike" kern="1200" cap="none" spc="0" normalizeH="0" baseline="0" noProof="0">
              <a:ln>
                <a:noFill/>
              </a:ln>
              <a:solidFill>
                <a:srgbClr val="002060"/>
              </a:solidFill>
              <a:effectLst/>
              <a:highlight>
                <a:srgbClr val="FFFF00"/>
              </a:highlight>
              <a:uLnTx/>
              <a:uFillTx/>
              <a:latin typeface="ITC Franklin Gothic Std Book" panose="020B0504030503020204" pitchFamily="34" charset="0"/>
            </a:endParaRPr>
          </a:p>
          <a:p>
            <a:pPr marL="342900" lvl="1" indent="-342900" defTabSz="685800">
              <a:spcBef>
                <a:spcPts val="300"/>
              </a:spcBef>
              <a:spcAft>
                <a:spcPts val="300"/>
              </a:spcAft>
              <a:buClr>
                <a:srgbClr val="4472C4">
                  <a:lumMod val="50000"/>
                </a:srgbClr>
              </a:buClr>
              <a:buSzPct val="100000"/>
              <a:buFont typeface="Arial" panose="020B0604020202020204" pitchFamily="34" charset="0"/>
              <a:buChar char="•"/>
              <a:defRPr/>
            </a:pPr>
            <a:r>
              <a:rPr lang="en-US" sz="2400">
                <a:solidFill>
                  <a:srgbClr val="002060"/>
                </a:solidFill>
                <a:latin typeface="ITC Franklin Gothic Std Book"/>
                <a:sym typeface="Gill Sans"/>
              </a:rPr>
              <a:t>Extensive and growing repository of Data</a:t>
            </a:r>
            <a:r>
              <a:rPr kumimoji="0" lang="en-US" sz="2400" b="0" i="0" u="none" strike="noStrike" kern="1200" cap="none" spc="0" normalizeH="0" baseline="0" noProof="0">
                <a:ln>
                  <a:noFill/>
                </a:ln>
                <a:solidFill>
                  <a:srgbClr val="002060"/>
                </a:solidFill>
                <a:effectLst/>
                <a:uLnTx/>
                <a:uFillTx/>
                <a:latin typeface="ITC Franklin Gothic Std Book"/>
                <a:sym typeface="Gill Sans"/>
              </a:rPr>
              <a:t> Sources</a:t>
            </a:r>
            <a:r>
              <a:rPr lang="en-US" sz="2400">
                <a:solidFill>
                  <a:srgbClr val="002060"/>
                </a:solidFill>
                <a:latin typeface="ITC Franklin Gothic Std Book"/>
                <a:sym typeface="Gill Sans"/>
              </a:rPr>
              <a:t> (e.g., Army administrative data, non-DOD data sources)</a:t>
            </a:r>
            <a:endParaRPr lang="en-US" sz="2400">
              <a:solidFill>
                <a:srgbClr val="002060"/>
              </a:solidFill>
              <a:latin typeface="ITC Franklin Gothic Std Book"/>
            </a:endParaRPr>
          </a:p>
          <a:p>
            <a:pPr marL="342900" lvl="1"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Continue bi-monthly meetings with AAG RFL to troubleshoot and discuss ongoing issues</a:t>
            </a:r>
          </a:p>
          <a:p>
            <a:pPr marL="342900" lvl="1"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PDE/project updates</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Requesting access for new team members</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Recently approved to work in cloud PDE (</a:t>
            </a:r>
            <a:r>
              <a:rPr lang="en-US" sz="2400" err="1">
                <a:solidFill>
                  <a:srgbClr val="002060"/>
                </a:solidFill>
                <a:latin typeface="ITC Franklin Gothic Std Book"/>
              </a:rPr>
              <a:t>cPDE</a:t>
            </a:r>
            <a:r>
              <a:rPr lang="en-US" sz="2400">
                <a:solidFill>
                  <a:srgbClr val="002060"/>
                </a:solidFill>
                <a:latin typeface="ITC Franklin Gothic Std Book"/>
              </a:rPr>
              <a:t>)</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Provides access to free text responses that may contain PII</a:t>
            </a:r>
            <a:endParaRPr lang="en-US">
              <a:cs typeface="Calibri" panose="020F0502020204030204"/>
            </a:endParaRP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Only second project approved to work in this environment</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Responding to AAG RFL request about project IT requirements</a:t>
            </a:r>
            <a:endParaRPr lang="en-US" sz="2400">
              <a:solidFill>
                <a:srgbClr val="002060"/>
              </a:solidFill>
              <a:latin typeface="ITC Franklin Gothic Std Book" panose="020B0504030503020204" pitchFamily="34" charset="0"/>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16149" y="129577"/>
            <a:ext cx="11867909" cy="457200"/>
          </a:xfrm>
          <a:prstGeom prst="rect">
            <a:avLst/>
          </a:prstGeom>
        </p:spPr>
        <p:txBody>
          <a:bodyPr vert="horz"/>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Tx/>
              <a:buNone/>
              <a:tabLst/>
              <a:defRPr/>
            </a:pPr>
            <a:r>
              <a:rPr kumimoji="0" lang="en-US" sz="4400" b="1" i="0" u="none" strike="noStrike" kern="1200" cap="none" spc="0" normalizeH="0" baseline="0" noProof="0">
                <a:ln>
                  <a:noFill/>
                </a:ln>
                <a:solidFill>
                  <a:srgbClr val="ED7D31"/>
                </a:solidFill>
                <a:effectLst/>
                <a:uLnTx/>
                <a:uFillTx/>
                <a:latin typeface="ITC Franklin Gothic Std Book" panose="020B0504030503020204" pitchFamily="34" charset="0"/>
                <a:ea typeface="+mn-ea"/>
                <a:cs typeface="+mn-cs"/>
              </a:rPr>
              <a:t>Person-Event Data Environment (PDE)</a:t>
            </a: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94298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2490548"/>
            <a:ext cx="11814048" cy="1450133"/>
          </a:xfrm>
        </p:spPr>
        <p:txBody>
          <a:bodyPr lIns="91440" tIns="45720" rIns="91440" bIns="45720" anchor="t"/>
          <a:lstStyle/>
          <a:p>
            <a:pPr>
              <a:lnSpc>
                <a:spcPct val="100000"/>
              </a:lnSpc>
            </a:pPr>
            <a:r>
              <a:rPr lang="en-US" sz="4400">
                <a:solidFill>
                  <a:srgbClr val="FFFFFF"/>
                </a:solidFill>
                <a:latin typeface="ITC Franklin Gothic Std Book"/>
              </a:rPr>
              <a:t>PUBLICATIONS &amp; </a:t>
            </a:r>
            <a:endParaRPr lang="en-US">
              <a:solidFill>
                <a:srgbClr val="FFFFFF"/>
              </a:solidFill>
            </a:endParaRPr>
          </a:p>
          <a:p>
            <a:pPr>
              <a:lnSpc>
                <a:spcPct val="100000"/>
              </a:lnSpc>
            </a:pPr>
            <a:r>
              <a:rPr lang="en-US" sz="4400">
                <a:solidFill>
                  <a:srgbClr val="FFFFFF"/>
                </a:solidFill>
                <a:latin typeface="ITC Franklin Gothic Std Book"/>
              </a:rPr>
              <a:t>Presentations</a:t>
            </a:r>
            <a:endParaRPr lang="en-US"/>
          </a:p>
        </p:txBody>
      </p:sp>
    </p:spTree>
    <p:extLst>
      <p:ext uri="{BB962C8B-B14F-4D97-AF65-F5344CB8AC3E}">
        <p14:creationId xmlns:p14="http://schemas.microsoft.com/office/powerpoint/2010/main" val="2407512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5FCEC4-CB31-BD49-A9B6-18377A161D4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
        <p:nvSpPr>
          <p:cNvPr id="3" name="Text Placeholder 2">
            <a:extLst>
              <a:ext uri="{FF2B5EF4-FFF2-40B4-BE49-F238E27FC236}">
                <a16:creationId xmlns:a16="http://schemas.microsoft.com/office/drawing/2014/main" id="{2C7FBEE1-D965-4A8D-9D0A-F17735731C06}"/>
              </a:ext>
            </a:extLst>
          </p:cNvPr>
          <p:cNvSpPr>
            <a:spLocks noGrp="1"/>
          </p:cNvSpPr>
          <p:nvPr>
            <p:ph type="body" sz="quarter" idx="4294967295"/>
          </p:nvPr>
        </p:nvSpPr>
        <p:spPr>
          <a:xfrm>
            <a:off x="0" y="614363"/>
            <a:ext cx="12192000" cy="508000"/>
          </a:xfrm>
        </p:spPr>
        <p:txBody>
          <a:bodyPr vert="horz" lIns="91440" tIns="45720" rIns="91440" bIns="45720" anchor="t">
            <a:noAutofit/>
          </a:bodyPr>
          <a:lstStyle/>
          <a:p>
            <a:pPr marL="0" indent="0" algn="ctr">
              <a:buNone/>
            </a:pPr>
            <a:r>
              <a:rPr lang="en-US" sz="3600" b="1">
                <a:solidFill>
                  <a:srgbClr val="DE6201"/>
                </a:solidFill>
                <a:latin typeface="ITC Franklin Gothic Std Book"/>
              </a:rPr>
              <a:t>Papers submitted</a:t>
            </a:r>
          </a:p>
          <a:p>
            <a:endParaRPr lang="en-US" sz="3600" b="1"/>
          </a:p>
        </p:txBody>
      </p:sp>
      <p:sp>
        <p:nvSpPr>
          <p:cNvPr id="6" name="Text Placeholder 5">
            <a:extLst>
              <a:ext uri="{FF2B5EF4-FFF2-40B4-BE49-F238E27FC236}">
                <a16:creationId xmlns:a16="http://schemas.microsoft.com/office/drawing/2014/main" id="{5FD16CCE-2406-4504-885D-912A22D77629}"/>
              </a:ext>
            </a:extLst>
          </p:cNvPr>
          <p:cNvSpPr>
            <a:spLocks noGrp="1"/>
          </p:cNvSpPr>
          <p:nvPr>
            <p:ph type="body" sz="quarter" idx="4294967295"/>
          </p:nvPr>
        </p:nvSpPr>
        <p:spPr>
          <a:xfrm>
            <a:off x="3736460" y="1398187"/>
            <a:ext cx="8245475" cy="4217988"/>
          </a:xfrm>
        </p:spPr>
        <p:txBody>
          <a:bodyPr vert="horz" lIns="91440" tIns="45720" rIns="91440" bIns="45720" anchor="t"/>
          <a:lstStyle/>
          <a:p>
            <a:pPr marL="0" indent="0">
              <a:lnSpc>
                <a:spcPct val="100000"/>
              </a:lnSpc>
              <a:buNone/>
            </a:pPr>
            <a:r>
              <a:rPr lang="en-US" sz="2400" dirty="0">
                <a:solidFill>
                  <a:srgbClr val="002060"/>
                </a:solidFill>
                <a:latin typeface="Calibri"/>
                <a:cs typeface="Calibri"/>
              </a:rPr>
              <a:t>"Conceptual and Methodological Profiling of Data: A Qualitative Metadata Process to Understand the Meaning and the Formation of Data Sources"</a:t>
            </a:r>
          </a:p>
          <a:p>
            <a:pPr marL="285750" indent="-285750">
              <a:lnSpc>
                <a:spcPct val="100000"/>
              </a:lnSpc>
              <a:buFont typeface="Arial,Sans-Serif"/>
              <a:buChar char="•"/>
            </a:pPr>
            <a:r>
              <a:rPr lang="en-US" sz="2400" dirty="0">
                <a:solidFill>
                  <a:srgbClr val="002060"/>
                </a:solidFill>
                <a:latin typeface="Calibri"/>
                <a:cs typeface="Calibri"/>
              </a:rPr>
              <a:t>Cleared ARI review in March 2022</a:t>
            </a:r>
          </a:p>
          <a:p>
            <a:pPr marL="285750" indent="-285750">
              <a:lnSpc>
                <a:spcPct val="100000"/>
              </a:lnSpc>
              <a:buFont typeface="Arial,Sans-Serif"/>
              <a:buChar char="•"/>
            </a:pPr>
            <a:r>
              <a:rPr lang="en-US" sz="2400" dirty="0">
                <a:solidFill>
                  <a:srgbClr val="002060"/>
                </a:solidFill>
                <a:latin typeface="Calibri"/>
                <a:cs typeface="Calibri"/>
              </a:rPr>
              <a:t>Submitted to Big Data in April 2022</a:t>
            </a:r>
          </a:p>
          <a:p>
            <a:pPr marL="285750" indent="-285750">
              <a:lnSpc>
                <a:spcPct val="100000"/>
              </a:lnSpc>
              <a:buFont typeface="Arial,Sans-Serif"/>
              <a:buChar char="•"/>
            </a:pPr>
            <a:r>
              <a:rPr lang="en-US" sz="2400" b="1" dirty="0">
                <a:solidFill>
                  <a:srgbClr val="002060"/>
                </a:solidFill>
                <a:latin typeface="Calibri"/>
                <a:cs typeface="Calibri"/>
              </a:rPr>
              <a:t>Current status</a:t>
            </a:r>
            <a:endParaRPr lang="en-US" sz="2400" dirty="0">
              <a:solidFill>
                <a:srgbClr val="002060"/>
              </a:solidFill>
              <a:latin typeface="Calibri"/>
              <a:cs typeface="Calibri"/>
            </a:endParaRPr>
          </a:p>
          <a:p>
            <a:pPr marL="742950" lvl="1" indent="-285750">
              <a:lnSpc>
                <a:spcPct val="100000"/>
              </a:lnSpc>
              <a:buFont typeface="Arial,Sans-Serif"/>
              <a:buChar char="•"/>
            </a:pPr>
            <a:r>
              <a:rPr lang="en-US" dirty="0">
                <a:solidFill>
                  <a:srgbClr val="002060"/>
                </a:solidFill>
                <a:latin typeface="Calibri"/>
                <a:cs typeface="Calibri"/>
              </a:rPr>
              <a:t>Just (24 Jan) rejected, unfortunately!</a:t>
            </a:r>
          </a:p>
          <a:p>
            <a:pPr marL="742950" lvl="1" indent="-285750">
              <a:lnSpc>
                <a:spcPct val="100000"/>
              </a:lnSpc>
              <a:buFont typeface="Arial,Sans-Serif"/>
              <a:buChar char="•"/>
            </a:pPr>
            <a:r>
              <a:rPr lang="en-US" dirty="0">
                <a:solidFill>
                  <a:srgbClr val="002060"/>
                </a:solidFill>
                <a:latin typeface="Calibri"/>
                <a:ea typeface="+mn-lt"/>
                <a:cs typeface="Calibri"/>
              </a:rPr>
              <a:t>Looking to resubmit at Big Data &amp; Society</a:t>
            </a:r>
          </a:p>
        </p:txBody>
      </p:sp>
      <p:pic>
        <p:nvPicPr>
          <p:cNvPr id="2" name="Picture 6">
            <a:extLst>
              <a:ext uri="{FF2B5EF4-FFF2-40B4-BE49-F238E27FC236}">
                <a16:creationId xmlns:a16="http://schemas.microsoft.com/office/drawing/2014/main" id="{8286E4A7-2661-F1AD-AC74-3DECDFCFE432}"/>
              </a:ext>
            </a:extLst>
          </p:cNvPr>
          <p:cNvPicPr>
            <a:picLocks noChangeAspect="1"/>
          </p:cNvPicPr>
          <p:nvPr/>
        </p:nvPicPr>
        <p:blipFill>
          <a:blip r:embed="rId2"/>
          <a:stretch>
            <a:fillRect/>
          </a:stretch>
        </p:blipFill>
        <p:spPr>
          <a:xfrm>
            <a:off x="210065" y="1398187"/>
            <a:ext cx="1728792" cy="2240544"/>
          </a:xfrm>
          <a:prstGeom prst="rect">
            <a:avLst/>
          </a:prstGeom>
        </p:spPr>
      </p:pic>
      <p:sp>
        <p:nvSpPr>
          <p:cNvPr id="9" name="Multiplication Sign 8">
            <a:extLst>
              <a:ext uri="{FF2B5EF4-FFF2-40B4-BE49-F238E27FC236}">
                <a16:creationId xmlns:a16="http://schemas.microsoft.com/office/drawing/2014/main" id="{0D7C4C3B-3BCA-F25B-36F1-E415D29CA996}"/>
              </a:ext>
            </a:extLst>
          </p:cNvPr>
          <p:cNvSpPr/>
          <p:nvPr/>
        </p:nvSpPr>
        <p:spPr>
          <a:xfrm>
            <a:off x="0" y="1750088"/>
            <a:ext cx="2172955" cy="2164580"/>
          </a:xfrm>
          <a:prstGeom prst="mathMultiply">
            <a:avLst/>
          </a:prstGeom>
          <a:solidFill>
            <a:srgbClr val="FF0000">
              <a:alpha val="52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 picture containing text&#10;&#10;Description automatically generated">
            <a:extLst>
              <a:ext uri="{FF2B5EF4-FFF2-40B4-BE49-F238E27FC236}">
                <a16:creationId xmlns:a16="http://schemas.microsoft.com/office/drawing/2014/main" id="{9C09F541-0A19-00DE-6AA3-EF4CF689FB9A}"/>
              </a:ext>
            </a:extLst>
          </p:cNvPr>
          <p:cNvPicPr>
            <a:picLocks noChangeAspect="1"/>
          </p:cNvPicPr>
          <p:nvPr/>
        </p:nvPicPr>
        <p:blipFill>
          <a:blip r:embed="rId3"/>
          <a:stretch>
            <a:fillRect/>
          </a:stretch>
        </p:blipFill>
        <p:spPr>
          <a:xfrm>
            <a:off x="1630344" y="3106813"/>
            <a:ext cx="1734179" cy="2239552"/>
          </a:xfrm>
          <a:prstGeom prst="rect">
            <a:avLst/>
          </a:prstGeom>
        </p:spPr>
      </p:pic>
    </p:spTree>
    <p:extLst>
      <p:ext uri="{BB962C8B-B14F-4D97-AF65-F5344CB8AC3E}">
        <p14:creationId xmlns:p14="http://schemas.microsoft.com/office/powerpoint/2010/main" val="142636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5FCEC4-CB31-BD49-A9B6-18377A161D4D}"/>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
        <p:nvSpPr>
          <p:cNvPr id="3" name="Text Placeholder 2">
            <a:extLst>
              <a:ext uri="{FF2B5EF4-FFF2-40B4-BE49-F238E27FC236}">
                <a16:creationId xmlns:a16="http://schemas.microsoft.com/office/drawing/2014/main" id="{2C7FBEE1-D965-4A8D-9D0A-F17735731C06}"/>
              </a:ext>
            </a:extLst>
          </p:cNvPr>
          <p:cNvSpPr>
            <a:spLocks noGrp="1"/>
          </p:cNvSpPr>
          <p:nvPr>
            <p:ph type="body" sz="quarter" idx="4294967295"/>
          </p:nvPr>
        </p:nvSpPr>
        <p:spPr>
          <a:xfrm>
            <a:off x="0" y="614363"/>
            <a:ext cx="12192000" cy="508000"/>
          </a:xfrm>
        </p:spPr>
        <p:txBody>
          <a:bodyPr vert="horz" lIns="91440" tIns="45720" rIns="91440" bIns="45720" anchor="t">
            <a:noAutofit/>
          </a:bodyPr>
          <a:lstStyle/>
          <a:p>
            <a:pPr marL="0" indent="0" algn="ctr">
              <a:buNone/>
            </a:pPr>
            <a:r>
              <a:rPr lang="en-US" sz="3600" b="1">
                <a:solidFill>
                  <a:srgbClr val="DE6201"/>
                </a:solidFill>
                <a:latin typeface="ITC Franklin Gothic Std Book"/>
              </a:rPr>
              <a:t>Papers under ARI review</a:t>
            </a:r>
          </a:p>
        </p:txBody>
      </p:sp>
      <p:sp>
        <p:nvSpPr>
          <p:cNvPr id="6" name="Text Placeholder 5">
            <a:extLst>
              <a:ext uri="{FF2B5EF4-FFF2-40B4-BE49-F238E27FC236}">
                <a16:creationId xmlns:a16="http://schemas.microsoft.com/office/drawing/2014/main" id="{5FD16CCE-2406-4504-885D-912A22D77629}"/>
              </a:ext>
            </a:extLst>
          </p:cNvPr>
          <p:cNvSpPr>
            <a:spLocks noGrp="1"/>
          </p:cNvSpPr>
          <p:nvPr>
            <p:ph type="body" sz="quarter" idx="4294967295"/>
          </p:nvPr>
        </p:nvSpPr>
        <p:spPr>
          <a:xfrm>
            <a:off x="610491" y="1371606"/>
            <a:ext cx="10972634" cy="4078344"/>
          </a:xfrm>
        </p:spPr>
        <p:txBody>
          <a:bodyPr vert="horz" lIns="91440" tIns="45720" rIns="91440" bIns="45720" rtlCol="0" anchor="t">
            <a:noAutofit/>
          </a:bodyPr>
          <a:lstStyle/>
          <a:p>
            <a:pPr>
              <a:buNone/>
            </a:pPr>
            <a:r>
              <a:rPr lang="en-US" sz="2400" b="1">
                <a:solidFill>
                  <a:srgbClr val="002060"/>
                </a:solidFill>
                <a:ea typeface="+mn-lt"/>
                <a:cs typeface="+mn-lt"/>
              </a:rPr>
              <a:t>Awaiting approval</a:t>
            </a:r>
          </a:p>
          <a:p>
            <a:pPr>
              <a:buFont typeface="Arial"/>
              <a:buChar char="•"/>
            </a:pPr>
            <a:r>
              <a:rPr lang="en-US" sz="2400">
                <a:solidFill>
                  <a:srgbClr val="002060"/>
                </a:solidFill>
                <a:ea typeface="+mn-lt"/>
                <a:cs typeface="+mn-lt"/>
              </a:rPr>
              <a:t>Phase 1 Technical Report</a:t>
            </a:r>
          </a:p>
          <a:p>
            <a:pPr lvl="1">
              <a:buFont typeface="Arial"/>
              <a:buChar char="•"/>
            </a:pPr>
            <a:r>
              <a:rPr lang="en-US" sz="2000">
                <a:solidFill>
                  <a:srgbClr val="002060"/>
                </a:solidFill>
                <a:ea typeface="+mn-lt"/>
                <a:cs typeface="+mn-lt"/>
              </a:rPr>
              <a:t>Examines simple relationships between predictor variables and performance outcomes</a:t>
            </a:r>
          </a:p>
          <a:p>
            <a:pPr lvl="1">
              <a:buFont typeface="Arial"/>
              <a:buChar char="•"/>
            </a:pPr>
            <a:r>
              <a:rPr lang="en-US" sz="2000">
                <a:solidFill>
                  <a:srgbClr val="002060"/>
                </a:solidFill>
                <a:ea typeface="+mn-lt"/>
                <a:cs typeface="+mn-lt"/>
              </a:rPr>
              <a:t>Sent for ARI review on 27 April 2021</a:t>
            </a:r>
          </a:p>
          <a:p>
            <a:pPr lvl="1">
              <a:buFont typeface="Arial"/>
              <a:buChar char="•"/>
            </a:pPr>
            <a:r>
              <a:rPr lang="en-US" sz="2000">
                <a:solidFill>
                  <a:srgbClr val="002060"/>
                </a:solidFill>
                <a:ea typeface="+mn-lt"/>
                <a:cs typeface="+mn-lt"/>
              </a:rPr>
              <a:t>Target for submission is DTIC</a:t>
            </a:r>
          </a:p>
          <a:p>
            <a:pPr>
              <a:buFont typeface="Arial"/>
              <a:buChar char="•"/>
            </a:pPr>
            <a:r>
              <a:rPr lang="en-US" sz="2400">
                <a:solidFill>
                  <a:srgbClr val="002060"/>
                </a:solidFill>
                <a:ea typeface="+mn-lt"/>
                <a:cs typeface="+mn-lt"/>
              </a:rPr>
              <a:t>Benchmarking and Crosswalks of Army Data from Multiple Sources</a:t>
            </a:r>
          </a:p>
          <a:p>
            <a:pPr lvl="1">
              <a:buFont typeface="Arial"/>
              <a:buChar char="•"/>
            </a:pPr>
            <a:r>
              <a:rPr lang="en-US" sz="2000">
                <a:solidFill>
                  <a:srgbClr val="002060"/>
                </a:solidFill>
                <a:ea typeface="+mn-lt"/>
                <a:cs typeface="+mn-lt"/>
              </a:rPr>
              <a:t>Compares top level values for data available in PDE against other data sources (e.g., DOD Demographics reports, RAND reports)</a:t>
            </a:r>
          </a:p>
          <a:p>
            <a:pPr lvl="1">
              <a:buFont typeface="Arial"/>
              <a:buChar char="•"/>
            </a:pPr>
            <a:r>
              <a:rPr lang="en-US" sz="2000">
                <a:solidFill>
                  <a:srgbClr val="002060"/>
                </a:solidFill>
                <a:ea typeface="+mn-lt"/>
                <a:cs typeface="+mn-lt"/>
              </a:rPr>
              <a:t>Updated with missing DOD references and sent for ARI review on 24 January 2022</a:t>
            </a:r>
          </a:p>
          <a:p>
            <a:pPr lvl="1">
              <a:buFont typeface="Arial"/>
              <a:buChar char="•"/>
            </a:pPr>
            <a:r>
              <a:rPr lang="en-US" sz="2000">
                <a:solidFill>
                  <a:srgbClr val="002060"/>
                </a:solidFill>
                <a:ea typeface="+mn-lt"/>
                <a:cs typeface="+mn-lt"/>
              </a:rPr>
              <a:t>Target for submission is DTIC</a:t>
            </a:r>
          </a:p>
        </p:txBody>
      </p:sp>
    </p:spTree>
    <p:extLst>
      <p:ext uri="{BB962C8B-B14F-4D97-AF65-F5344CB8AC3E}">
        <p14:creationId xmlns:p14="http://schemas.microsoft.com/office/powerpoint/2010/main" val="322974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2490548"/>
            <a:ext cx="11814048" cy="1450133"/>
          </a:xfrm>
        </p:spPr>
        <p:txBody>
          <a:bodyPr lIns="91440" tIns="45720" rIns="91440" bIns="45720" anchor="t"/>
          <a:lstStyle/>
          <a:p>
            <a:pPr>
              <a:lnSpc>
                <a:spcPct val="100000"/>
              </a:lnSpc>
            </a:pPr>
            <a:r>
              <a:rPr lang="en-US" sz="4400">
                <a:solidFill>
                  <a:srgbClr val="FFFFFF"/>
                </a:solidFill>
                <a:latin typeface="ITC Franklin Gothic Std Book"/>
              </a:rPr>
              <a:t>Conceptual &amp;</a:t>
            </a:r>
            <a:endParaRPr lang="en-US"/>
          </a:p>
          <a:p>
            <a:pPr>
              <a:lnSpc>
                <a:spcPct val="100000"/>
              </a:lnSpc>
            </a:pPr>
            <a:r>
              <a:rPr lang="en-US" sz="4400">
                <a:solidFill>
                  <a:srgbClr val="FFFFFF"/>
                </a:solidFill>
                <a:latin typeface="ITC Franklin Gothic Std Book"/>
              </a:rPr>
              <a:t>Qualitative Work</a:t>
            </a:r>
            <a:endParaRPr lang="en-US"/>
          </a:p>
          <a:p>
            <a:endParaRPr lang="en-US"/>
          </a:p>
        </p:txBody>
      </p:sp>
    </p:spTree>
    <p:extLst>
      <p:ext uri="{BB962C8B-B14F-4D97-AF65-F5344CB8AC3E}">
        <p14:creationId xmlns:p14="http://schemas.microsoft.com/office/powerpoint/2010/main" val="330770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087D02-440D-664E-BC0D-B0CB78B9E396}"/>
              </a:ext>
            </a:extLst>
          </p:cNvPr>
          <p:cNvSpPr txBox="1"/>
          <p:nvPr/>
        </p:nvSpPr>
        <p:spPr>
          <a:xfrm>
            <a:off x="1321" y="936010"/>
            <a:ext cx="12161285" cy="4616648"/>
          </a:xfrm>
          <a:prstGeom prst="rect">
            <a:avLst/>
          </a:prstGeom>
          <a:noFill/>
          <a:ln>
            <a:noFill/>
          </a:ln>
        </p:spPr>
        <p:txBody>
          <a:bodyPr wrap="square" lIns="91440" tIns="45720" rIns="91440" bIns="45720" rtlCol="0" anchor="t">
            <a:spAutoFit/>
          </a:bodyPr>
          <a:lstStyle/>
          <a:p>
            <a:pPr marL="810895" lvl="3" indent="-342900">
              <a:spcAft>
                <a:spcPts val="600"/>
              </a:spcAft>
              <a:buFont typeface="Arial" panose="020B0604020202020204" pitchFamily="34" charset="0"/>
              <a:buChar char="•"/>
              <a:defRPr/>
            </a:pPr>
            <a:r>
              <a:rPr lang="en-US" sz="2400">
                <a:solidFill>
                  <a:srgbClr val="002060"/>
                </a:solidFill>
                <a:ea typeface="+mn-lt"/>
                <a:cs typeface="+mn-lt"/>
              </a:rPr>
              <a:t>Research question: How do individual characteristics contribute to Soldier and unit performance?</a:t>
            </a:r>
          </a:p>
          <a:p>
            <a:pPr marL="810895" lvl="3" indent="-342900">
              <a:spcAft>
                <a:spcPts val="600"/>
              </a:spcAft>
              <a:buFont typeface="Arial" panose="020B0604020202020204" pitchFamily="34" charset="0"/>
              <a:buChar char="•"/>
              <a:defRPr/>
            </a:pPr>
            <a:r>
              <a:rPr lang="en-US" sz="2400">
                <a:solidFill>
                  <a:srgbClr val="002060"/>
                </a:solidFill>
                <a:ea typeface="+mn-lt"/>
                <a:cs typeface="+mn-lt"/>
              </a:rPr>
              <a:t>Goals:</a:t>
            </a:r>
          </a:p>
          <a:p>
            <a:pPr marL="1268095" lvl="4" indent="-342900">
              <a:spcAft>
                <a:spcPts val="600"/>
              </a:spcAft>
              <a:buFont typeface="Arial"/>
              <a:buChar char="•"/>
              <a:defRPr/>
            </a:pPr>
            <a:r>
              <a:rPr lang="en-US" sz="2400">
                <a:solidFill>
                  <a:srgbClr val="002060"/>
                </a:solidFill>
                <a:ea typeface="+mn-lt"/>
                <a:cs typeface="+mn-lt"/>
              </a:rPr>
              <a:t>Identify qualities or characteristics that the Army considers important for successful Soldier and unit performance (</a:t>
            </a:r>
            <a:r>
              <a:rPr lang="en-US" sz="2400" err="1">
                <a:solidFill>
                  <a:srgbClr val="002060"/>
                </a:solidFill>
                <a:ea typeface="+mn-lt"/>
                <a:cs typeface="+mn-lt"/>
              </a:rPr>
              <a:t>i</a:t>
            </a:r>
            <a:r>
              <a:rPr lang="en-US" sz="2400">
                <a:solidFill>
                  <a:srgbClr val="002060"/>
                </a:solidFill>
                <a:ea typeface="+mn-lt"/>
                <a:cs typeface="+mn-lt"/>
              </a:rPr>
              <a:t>.,e., potential predictors, moderators, mediators)</a:t>
            </a:r>
          </a:p>
          <a:p>
            <a:pPr marL="1268095" lvl="4" indent="-342900">
              <a:spcAft>
                <a:spcPts val="600"/>
              </a:spcAft>
              <a:buFont typeface="Arial"/>
              <a:buChar char="•"/>
              <a:defRPr/>
            </a:pPr>
            <a:r>
              <a:rPr lang="en-US" sz="2400">
                <a:solidFill>
                  <a:srgbClr val="002060"/>
                </a:solidFill>
                <a:ea typeface="+mn-lt"/>
                <a:cs typeface="+mn-lt"/>
              </a:rPr>
              <a:t>Provide important context to inform ongoing construction and interpretation of statistical models of Soldier performance (e.g., identify major shifts in training or doctrine, enhance timeline of major Army events)</a:t>
            </a:r>
          </a:p>
          <a:p>
            <a:pPr marL="1725295" lvl="5" indent="-342900">
              <a:spcAft>
                <a:spcPts val="600"/>
              </a:spcAft>
              <a:buFont typeface="Arial"/>
              <a:buChar char="•"/>
              <a:defRPr/>
            </a:pPr>
            <a:r>
              <a:rPr lang="en-US" sz="2000">
                <a:solidFill>
                  <a:srgbClr val="002060"/>
                </a:solidFill>
                <a:ea typeface="+mn-lt"/>
                <a:cs typeface="+mn-lt"/>
              </a:rPr>
              <a:t>Refine and adjust models according to themes</a:t>
            </a:r>
          </a:p>
          <a:p>
            <a:pPr marL="1725295" lvl="5" indent="-342900">
              <a:spcAft>
                <a:spcPts val="600"/>
              </a:spcAft>
              <a:buFont typeface="Arial"/>
              <a:buChar char="•"/>
              <a:defRPr/>
            </a:pPr>
            <a:r>
              <a:rPr lang="en-US" sz="2000">
                <a:solidFill>
                  <a:srgbClr val="002060"/>
                </a:solidFill>
                <a:ea typeface="+mn-lt"/>
                <a:cs typeface="+mn-lt"/>
              </a:rPr>
              <a:t>Depends on data availability</a:t>
            </a:r>
          </a:p>
          <a:p>
            <a:pPr marL="1268095" lvl="4" indent="-342900">
              <a:spcAft>
                <a:spcPts val="600"/>
              </a:spcAft>
              <a:buFont typeface="Arial"/>
              <a:buChar char="•"/>
              <a:defRPr/>
            </a:pPr>
            <a:r>
              <a:rPr lang="en-US" sz="2400">
                <a:solidFill>
                  <a:srgbClr val="002060"/>
                </a:solidFill>
                <a:ea typeface="+mn-lt"/>
                <a:cs typeface="+mn-lt"/>
              </a:rPr>
              <a:t>Extend work to unit performance without requiring unit-level measurement</a:t>
            </a:r>
          </a:p>
        </p:txBody>
      </p:sp>
      <p:sp>
        <p:nvSpPr>
          <p:cNvPr id="5" name="TextBox 4">
            <a:extLst>
              <a:ext uri="{FF2B5EF4-FFF2-40B4-BE49-F238E27FC236}">
                <a16:creationId xmlns:a16="http://schemas.microsoft.com/office/drawing/2014/main" id="{5933D758-B767-8B46-BF37-EFD1AB27D82A}"/>
              </a:ext>
            </a:extLst>
          </p:cNvPr>
          <p:cNvSpPr txBox="1"/>
          <p:nvPr/>
        </p:nvSpPr>
        <p:spPr>
          <a:xfrm>
            <a:off x="498823" y="79630"/>
            <a:ext cx="11372850" cy="646331"/>
          </a:xfrm>
          <a:prstGeom prst="rect">
            <a:avLst/>
          </a:prstGeom>
          <a:noFill/>
          <a:ln>
            <a:noFill/>
          </a:ln>
        </p:spPr>
        <p:txBody>
          <a:bodyPr wrap="square" lIns="91440" tIns="45720" rIns="91440" bIns="45720" rtlCol="0" anchor="t">
            <a:spAutoFit/>
          </a:bodyPr>
          <a:lstStyle/>
          <a:p>
            <a:pPr algn="ctr" defTabSz="914400"/>
            <a:r>
              <a:rPr lang="en-US" sz="3600" b="1">
                <a:solidFill>
                  <a:srgbClr val="DE6201"/>
                </a:solidFill>
                <a:latin typeface="ITC Franklin Gothic Std Book"/>
              </a:rPr>
              <a:t>Qualitative and Document Analysis	</a:t>
            </a:r>
          </a:p>
        </p:txBody>
      </p:sp>
    </p:spTree>
    <p:extLst>
      <p:ext uri="{BB962C8B-B14F-4D97-AF65-F5344CB8AC3E}">
        <p14:creationId xmlns:p14="http://schemas.microsoft.com/office/powerpoint/2010/main" val="1796733023"/>
      </p:ext>
    </p:extLst>
  </p:cSld>
  <p:clrMapOvr>
    <a:masterClrMapping/>
  </p:clrMapOvr>
</p:sld>
</file>

<file path=ppt/theme/theme1.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1.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2.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3.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4.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5.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6.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7.xml><?xml version="1.0" encoding="utf-8"?>
<a:theme xmlns:a="http://schemas.openxmlformats.org/drawingml/2006/main" name="5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8.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9.xml><?xml version="1.0" encoding="utf-8"?>
<a:theme xmlns:a="http://schemas.openxmlformats.org/drawingml/2006/main" name="4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5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7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id="{B176491B-EEB8-4549-AE9E-6E634AF6ECC7}" vid="{AEC1DEC5-3B0B-4535-9D70-34AFDAE95F13}"/>
    </a:ext>
  </a:extLst>
</a:theme>
</file>

<file path=ppt/theme/theme4.xml><?xml version="1.0" encoding="utf-8"?>
<a:theme xmlns:a="http://schemas.openxmlformats.org/drawingml/2006/main" name="1_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5.xml><?xml version="1.0" encoding="utf-8"?>
<a:theme xmlns:a="http://schemas.openxmlformats.org/drawingml/2006/main" name="1_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6.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7.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8.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9.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Walke, Jim (jw9vx)</DisplayName>
        <AccountId>62</AccountId>
        <AccountType/>
      </UserInfo>
      <UserInfo>
        <DisplayName>Keller, Sallie Ann (sak9tr)</DisplayName>
        <AccountId>15</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5ba80a41-9917-4a22-8f13-cb051ddce64c"/>
    <ds:schemaRef ds:uri="7a2657dd-b8a5-4c99-8d51-b0b9d254c9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FF81F79-976A-4858-B483-35738B39EC79}"/>
</file>

<file path=docProps/app.xml><?xml version="1.0" encoding="utf-8"?>
<Properties xmlns="http://schemas.openxmlformats.org/officeDocument/2006/extended-properties" xmlns:vt="http://schemas.openxmlformats.org/officeDocument/2006/docPropsVTypes">
  <TotalTime>1</TotalTime>
  <Words>4776</Words>
  <Application>Microsoft Office PowerPoint</Application>
  <PresentationFormat>Widescreen</PresentationFormat>
  <Paragraphs>619</Paragraphs>
  <Slides>39</Slides>
  <Notes>29</Notes>
  <HiddenSlides>17</HiddenSlides>
  <MMClips>0</MMClips>
  <ScaleCrop>false</ScaleCrop>
  <HeadingPairs>
    <vt:vector size="4" baseType="variant">
      <vt:variant>
        <vt:lpstr>Theme</vt:lpstr>
      </vt:variant>
      <vt:variant>
        <vt:i4>23</vt:i4>
      </vt:variant>
      <vt:variant>
        <vt:lpstr>Slide Titles</vt:lpstr>
      </vt:variant>
      <vt:variant>
        <vt:i4>39</vt:i4>
      </vt:variant>
    </vt:vector>
  </HeadingPairs>
  <TitlesOfParts>
    <vt:vector size="62" baseType="lpstr">
      <vt:lpstr>O2: image</vt:lpstr>
      <vt:lpstr>O3: image</vt:lpstr>
      <vt:lpstr>UVA</vt:lpstr>
      <vt:lpstr>1_O2: image</vt:lpstr>
      <vt:lpstr>1_O3: image</vt:lpstr>
      <vt:lpstr>Title Page 2</vt:lpstr>
      <vt:lpstr>Image Small Placeholder</vt:lpstr>
      <vt:lpstr>1_Quote</vt:lpstr>
      <vt:lpstr>1_Image Small Placeholder</vt:lpstr>
      <vt:lpstr>Title Page 4</vt:lpstr>
      <vt:lpstr>Quote</vt:lpstr>
      <vt:lpstr>1_Title Page 4</vt:lpstr>
      <vt:lpstr>2_Title Page 4</vt:lpstr>
      <vt:lpstr>3_Title Page 4</vt:lpstr>
      <vt:lpstr>2_Image Small Placeholder</vt:lpstr>
      <vt:lpstr>3_Image Small Placeholder</vt:lpstr>
      <vt:lpstr>5_Title Page 4</vt:lpstr>
      <vt:lpstr>2_Quote</vt:lpstr>
      <vt:lpstr>4_Image Small Placeholder</vt:lpstr>
      <vt:lpstr>5_Image Small Placeholder</vt:lpstr>
      <vt:lpstr>Custom Design</vt:lpstr>
      <vt:lpstr>Office Theme</vt:lpstr>
      <vt:lpstr>7_Title Page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Social Constructs</vt:lpstr>
      <vt:lpstr>PowerPoint Presentation</vt:lpstr>
      <vt:lpstr>Modeling Time to Promotion</vt:lpstr>
      <vt:lpstr>PowerPoint Presentation</vt:lpstr>
      <vt:lpstr>Modeling Early Promotions</vt:lpstr>
      <vt:lpstr>Predictive Models for Performance</vt:lpstr>
      <vt:lpstr>Challenges and Possible Solutions</vt:lpstr>
      <vt:lpstr>PowerPoint Presentation</vt:lpstr>
      <vt:lpstr>PowerPoint Presentation</vt:lpstr>
      <vt:lpstr>Future Steps – Causal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lastModifiedBy>Thurston, Joel (jt9sz)</cp:lastModifiedBy>
  <cp:revision>203</cp:revision>
  <dcterms:created xsi:type="dcterms:W3CDTF">2016-06-30T12:32:58Z</dcterms:created>
  <dcterms:modified xsi:type="dcterms:W3CDTF">2023-06-26T14:50:27Z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